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92" r:id="rId2"/>
    <p:sldId id="421" r:id="rId3"/>
    <p:sldId id="397" r:id="rId4"/>
    <p:sldId id="420" r:id="rId5"/>
    <p:sldId id="417" r:id="rId6"/>
    <p:sldId id="406" r:id="rId7"/>
    <p:sldId id="422" r:id="rId8"/>
    <p:sldId id="396" r:id="rId9"/>
    <p:sldId id="419" r:id="rId10"/>
    <p:sldId id="398" r:id="rId11"/>
    <p:sldId id="418" r:id="rId12"/>
    <p:sldId id="404" r:id="rId13"/>
    <p:sldId id="423" r:id="rId14"/>
    <p:sldId id="426" r:id="rId15"/>
    <p:sldId id="408" r:id="rId16"/>
    <p:sldId id="400" r:id="rId17"/>
    <p:sldId id="401" r:id="rId18"/>
    <p:sldId id="403" r:id="rId19"/>
    <p:sldId id="405" r:id="rId20"/>
    <p:sldId id="424" r:id="rId21"/>
    <p:sldId id="407" r:id="rId22"/>
    <p:sldId id="399" r:id="rId23"/>
    <p:sldId id="409" r:id="rId24"/>
    <p:sldId id="428" r:id="rId25"/>
    <p:sldId id="430" r:id="rId26"/>
    <p:sldId id="429" r:id="rId27"/>
    <p:sldId id="432" r:id="rId28"/>
    <p:sldId id="431" r:id="rId29"/>
    <p:sldId id="427" r:id="rId30"/>
    <p:sldId id="436" r:id="rId31"/>
    <p:sldId id="435" r:id="rId32"/>
    <p:sldId id="437" r:id="rId33"/>
    <p:sldId id="425" r:id="rId34"/>
    <p:sldId id="411" r:id="rId35"/>
    <p:sldId id="433" r:id="rId36"/>
    <p:sldId id="412" r:id="rId37"/>
    <p:sldId id="434" r:id="rId38"/>
    <p:sldId id="3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5495" autoAdjust="0"/>
  </p:normalViewPr>
  <p:slideViewPr>
    <p:cSldViewPr>
      <p:cViewPr>
        <p:scale>
          <a:sx n="100" d="100"/>
          <a:sy n="100" d="100"/>
        </p:scale>
        <p:origin x="-13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21F445-2C52-483E-816D-F55098305407}" type="datetimeFigureOut">
              <a:rPr lang="en-US" smtClean="0"/>
              <a:pPr/>
              <a:t>18-Jan-12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B0AA36-32B6-494F-8E79-D1D79F2F424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3ECE-E4F5-4E8F-92DB-0B46AAD73143}" type="datetimeFigureOut">
              <a:rPr lang="en-US" smtClean="0"/>
              <a:pPr/>
              <a:t>18-Jan-12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878BF-4EF3-4AAF-B055-213ABBCA246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DOI (Digital Object Identifier) references. </a:t>
            </a:r>
          </a:p>
          <a:p>
            <a:pPr>
              <a:buFont typeface="Arial" pitchFamily="34" charset="0"/>
              <a:buChar char="•"/>
            </a:pPr>
            <a:r>
              <a:rPr lang="en-US" dirty="0" smtClean="0"/>
              <a:t> The DOI system is for identifying content objects in the digital environment</a:t>
            </a:r>
          </a:p>
          <a:p>
            <a:pPr>
              <a:buFont typeface="Arial" pitchFamily="34" charset="0"/>
              <a:buChar char="•"/>
            </a:pPr>
            <a:r>
              <a:rPr lang="en-US" dirty="0" smtClean="0"/>
              <a:t>They are used to provide current information, including where an object (or information about it) can be found on the Internet. </a:t>
            </a:r>
          </a:p>
          <a:p>
            <a:pPr>
              <a:buFont typeface="Arial" pitchFamily="34" charset="0"/>
              <a:buChar char="•"/>
            </a:pPr>
            <a:r>
              <a:rPr lang="en-US" dirty="0" smtClean="0"/>
              <a:t> Information about a digital object may change over time, including where to find it, but its DOI name will not change.</a:t>
            </a:r>
          </a:p>
          <a:p>
            <a:pPr>
              <a:buFont typeface="Arial" pitchFamily="34" charset="0"/>
              <a:buChar char="•"/>
            </a:pPr>
            <a:r>
              <a:rPr lang="en-US" dirty="0" smtClean="0"/>
              <a:t> The object’s owner must update</a:t>
            </a:r>
            <a:r>
              <a:rPr lang="en-US" baseline="0" dirty="0" smtClean="0"/>
              <a:t> the DOI pointer</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23 assemblers</a:t>
            </a:r>
          </a:p>
          <a:p>
            <a:r>
              <a:rPr lang="en-US" dirty="0" smtClean="0"/>
              <a:t>GAGE</a:t>
            </a:r>
            <a:r>
              <a:rPr lang="en-US" baseline="0" dirty="0" smtClean="0"/>
              <a:t> = Used in GAGE comparison</a:t>
            </a:r>
          </a:p>
          <a:p>
            <a:r>
              <a:rPr lang="en-US" baseline="0" dirty="0" smtClean="0"/>
              <a:t>Assemblathon = # groups (not counting organizers) that used this assembler. Note the variety!</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None of the major genome projects provided full details about how the assemblies</a:t>
            </a:r>
            <a:r>
              <a:rPr lang="en-US" baseline="0" dirty="0" smtClean="0"/>
              <a:t> were created.</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Whole-genome</a:t>
            </a:r>
            <a:r>
              <a:rPr lang="en-US" baseline="0" dirty="0" smtClean="0"/>
              <a:t> shotgun data from 4 species</a:t>
            </a:r>
            <a:endParaRPr lang="en-US" dirty="0" smtClean="0"/>
          </a:p>
          <a:p>
            <a:r>
              <a:rPr lang="en-US" dirty="0" smtClean="0"/>
              <a:t>The</a:t>
            </a:r>
            <a:r>
              <a:rPr lang="en-US" baseline="0" dirty="0" smtClean="0"/>
              <a:t> first two are bacteria</a:t>
            </a:r>
          </a:p>
          <a:p>
            <a:r>
              <a:rPr lang="en-US" baseline="0" dirty="0" smtClean="0"/>
              <a:t>Human: Just one (relatively small) chromosome. Some assemblers cannot accommodate the entire Hs genome, and others would take too long to assemble it.</a:t>
            </a:r>
          </a:p>
          <a:p>
            <a:r>
              <a:rPr lang="en-US" baseline="0" dirty="0" smtClean="0"/>
              <a:t>The last is the bumblebee. Queens and workers are diploid and have 32 </a:t>
            </a:r>
            <a:r>
              <a:rPr lang="en-US" baseline="0" dirty="0" err="1" smtClean="0"/>
              <a:t>chr</a:t>
            </a:r>
            <a:r>
              <a:rPr lang="en-US" baseline="0" dirty="0" smtClean="0"/>
              <a:t>. Male drones are haploid and have 16 </a:t>
            </a:r>
            <a:r>
              <a:rPr lang="en-US" baseline="0" dirty="0" err="1" smtClean="0"/>
              <a:t>chr</a:t>
            </a:r>
            <a:r>
              <a:rPr lang="en-US" baseline="0" dirty="0" smtClean="0"/>
              <a:t>.</a:t>
            </a:r>
          </a:p>
          <a:p>
            <a:r>
              <a:rPr lang="en-US" baseline="0" dirty="0" smtClean="0"/>
              <a:t>Reference genomes were generated using Sanger capillary sequencing</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Hs13: Homo</a:t>
            </a:r>
            <a:r>
              <a:rPr lang="en-US" baseline="0" dirty="0" smtClean="0"/>
              <a:t> sapiens chromosome 13</a:t>
            </a:r>
          </a:p>
          <a:p>
            <a:r>
              <a:rPr lang="en-US" baseline="0" dirty="0" smtClean="0"/>
              <a:t>Long burn-in of 200 my to reshuffle sequence &amp; annotation, to reduce similarity to known Hs13</a:t>
            </a:r>
          </a:p>
          <a:p>
            <a:r>
              <a:rPr lang="en-US" baseline="0" dirty="0" smtClean="0"/>
              <a:t>Beta, Beta_1, Beta_2, and their annotations given to assemblers as a homologous genome. Few used this info.</a:t>
            </a:r>
          </a:p>
        </p:txBody>
      </p:sp>
      <p:sp>
        <p:nvSpPr>
          <p:cNvPr id="4" name="Slide Number Placeholder 3"/>
          <p:cNvSpPr>
            <a:spLocks noGrp="1"/>
          </p:cNvSpPr>
          <p:nvPr>
            <p:ph type="sldNum" sz="quarter" idx="10"/>
          </p:nvPr>
        </p:nvSpPr>
        <p:spPr/>
        <p:txBody>
          <a:bodyPr/>
          <a:lstStyle/>
          <a:p>
            <a:fld id="{CA6878BF-4EF3-4AAF-B055-213ABBCA246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a:t>
            </a:r>
            <a:r>
              <a:rPr lang="en-US" baseline="0" dirty="0" smtClean="0"/>
              <a:t> were told of existence of contamination, but not source or amount.</a:t>
            </a:r>
          </a:p>
          <a:p>
            <a:r>
              <a:rPr lang="en-US" baseline="0" dirty="0" smtClean="0"/>
              <a:t>Some groups filtered out the E. coli; some assembled it (preferably into </a:t>
            </a:r>
            <a:r>
              <a:rPr lang="en-US" baseline="0" dirty="0" err="1" smtClean="0"/>
              <a:t>contigs</a:t>
            </a:r>
            <a:r>
              <a:rPr lang="en-US" baseline="0" dirty="0" smtClean="0"/>
              <a:t> separate from the genome).</a:t>
            </a:r>
          </a:p>
          <a:p>
            <a:r>
              <a:rPr lang="en-US" baseline="0" dirty="0" smtClean="0"/>
              <a:t>Text discusses limitations of error model and suggested improvements.</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A6878BF-4EF3-4AAF-B055-213ABBCA246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Contig errors = # </a:t>
            </a:r>
            <a:r>
              <a:rPr lang="en-US" dirty="0" err="1" smtClean="0"/>
              <a:t>misjoins</a:t>
            </a:r>
            <a:r>
              <a:rPr lang="en-US" dirty="0" smtClean="0"/>
              <a:t> + # </a:t>
            </a:r>
            <a:r>
              <a:rPr lang="en-US" dirty="0" err="1" smtClean="0"/>
              <a:t>indels</a:t>
            </a:r>
            <a:r>
              <a:rPr lang="en-US" dirty="0" smtClean="0"/>
              <a:t> of &gt; 5bp</a:t>
            </a:r>
          </a:p>
          <a:p>
            <a:r>
              <a:rPr lang="en-US" dirty="0" smtClean="0"/>
              <a:t>Scaffold errors = # </a:t>
            </a:r>
            <a:r>
              <a:rPr lang="en-US" dirty="0" err="1" smtClean="0"/>
              <a:t>misjoins</a:t>
            </a:r>
            <a:endParaRPr lang="en-US" dirty="0" smtClean="0"/>
          </a:p>
          <a:p>
            <a:r>
              <a:rPr lang="en-US" dirty="0" smtClean="0"/>
              <a:t>Similar</a:t>
            </a:r>
            <a:r>
              <a:rPr lang="en-US" baseline="0" dirty="0" smtClean="0"/>
              <a:t> tables are presented for the other genomes.</a:t>
            </a:r>
          </a:p>
          <a:p>
            <a:r>
              <a:rPr lang="en-US" baseline="0" dirty="0" smtClean="0"/>
              <a:t>The Bee genome does not have “corrected” statistics.</a:t>
            </a:r>
          </a:p>
          <a:p>
            <a:r>
              <a:rPr lang="en-US" baseline="0" dirty="0" smtClean="0"/>
              <a:t>Some tables not cleanly presented – split across pages without repeated headings.</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values in first table are % of true genome size</a:t>
            </a:r>
          </a:p>
          <a:p>
            <a:r>
              <a:rPr lang="en-US" dirty="0" smtClean="0"/>
              <a:t>Chaff = single contig &lt; 200 </a:t>
            </a:r>
            <a:r>
              <a:rPr lang="en-US" dirty="0" err="1" smtClean="0"/>
              <a:t>bp</a:t>
            </a:r>
            <a:r>
              <a:rPr lang="en-US" dirty="0" smtClean="0"/>
              <a:t> long</a:t>
            </a:r>
          </a:p>
          <a:p>
            <a:r>
              <a:rPr lang="en-US" dirty="0" smtClean="0"/>
              <a:t>Inv</a:t>
            </a:r>
            <a:r>
              <a:rPr lang="en-US" baseline="0" dirty="0" smtClean="0"/>
              <a:t> = inversion – part of contig or scaffold is reversed compared to reference</a:t>
            </a:r>
          </a:p>
          <a:p>
            <a:r>
              <a:rPr lang="en-US" baseline="0" dirty="0" err="1" smtClean="0"/>
              <a:t>Reloc</a:t>
            </a:r>
            <a:r>
              <a:rPr lang="en-US" baseline="0" dirty="0" smtClean="0"/>
              <a:t> = relocation – contig or scaffold is moved within chromosome</a:t>
            </a:r>
            <a:endParaRPr lang="en-US" dirty="0" smtClean="0"/>
          </a:p>
          <a:p>
            <a:r>
              <a:rPr lang="en-US" dirty="0" smtClean="0"/>
              <a:t>Similar tables for other two species</a:t>
            </a:r>
            <a:r>
              <a:rPr lang="en-US" baseline="0" dirty="0" smtClean="0"/>
              <a:t> with reference genomes.</a:t>
            </a:r>
          </a:p>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 bars = </a:t>
            </a:r>
            <a:r>
              <a:rPr lang="en-US" dirty="0" err="1" smtClean="0"/>
              <a:t>indels</a:t>
            </a:r>
            <a:r>
              <a:rPr lang="en-US" dirty="0" smtClean="0"/>
              <a:t> &gt; 5bp that are unique to assembler</a:t>
            </a:r>
          </a:p>
          <a:p>
            <a:r>
              <a:rPr lang="en-US" dirty="0" smtClean="0"/>
              <a:t>Red bars = errors made by at least one other assembler</a:t>
            </a:r>
          </a:p>
          <a:p>
            <a:r>
              <a:rPr lang="en-US" dirty="0" smtClean="0"/>
              <a:t>Green bars = </a:t>
            </a:r>
            <a:r>
              <a:rPr lang="en-US" dirty="0" err="1" smtClean="0"/>
              <a:t>indels</a:t>
            </a:r>
            <a:r>
              <a:rPr lang="en-US" dirty="0" smtClean="0"/>
              <a:t> share by all assemblers. Maybe</a:t>
            </a:r>
            <a:r>
              <a:rPr lang="en-US" baseline="0" dirty="0" smtClean="0"/>
              <a:t> these are real differences between the target &amp; reference genomes?</a:t>
            </a:r>
            <a:endParaRPr lang="en-US" dirty="0" smtClean="0"/>
          </a:p>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 of </a:t>
            </a:r>
            <a:r>
              <a:rPr lang="en-US" sz="1200" kern="1200" dirty="0" err="1" smtClean="0">
                <a:solidFill>
                  <a:schemeClr val="tx1"/>
                </a:solidFill>
                <a:latin typeface="+mn-lt"/>
                <a:ea typeface="+mn-ea"/>
                <a:cs typeface="+mn-cs"/>
              </a:rPr>
              <a:t>indel</a:t>
            </a:r>
            <a:r>
              <a:rPr lang="en-US" sz="1200" kern="1200" dirty="0" smtClean="0">
                <a:solidFill>
                  <a:schemeClr val="tx1"/>
                </a:solidFill>
                <a:latin typeface="+mn-lt"/>
                <a:ea typeface="+mn-ea"/>
                <a:cs typeface="+mn-cs"/>
              </a:rPr>
              <a:t> profiles for three assemblies of human chr14. </a:t>
            </a:r>
          </a:p>
          <a:p>
            <a:r>
              <a:rPr lang="en-US" sz="1200" kern="1200" dirty="0" smtClean="0">
                <a:solidFill>
                  <a:schemeClr val="tx1"/>
                </a:solidFill>
                <a:latin typeface="+mn-lt"/>
                <a:ea typeface="+mn-ea"/>
                <a:cs typeface="+mn-cs"/>
              </a:rPr>
              <a:t>For each </a:t>
            </a:r>
            <a:r>
              <a:rPr lang="en-US" sz="1200" kern="1200" dirty="0" err="1" smtClean="0">
                <a:solidFill>
                  <a:schemeClr val="tx1"/>
                </a:solidFill>
                <a:latin typeface="+mn-lt"/>
                <a:ea typeface="+mn-ea"/>
                <a:cs typeface="+mn-cs"/>
              </a:rPr>
              <a:t>indel</a:t>
            </a:r>
            <a:r>
              <a:rPr lang="en-US" sz="1200" kern="1200" dirty="0" smtClean="0">
                <a:solidFill>
                  <a:schemeClr val="tx1"/>
                </a:solidFill>
                <a:latin typeface="+mn-lt"/>
                <a:ea typeface="+mn-ea"/>
                <a:cs typeface="+mn-cs"/>
              </a:rPr>
              <a:t>, the x-axis displays the distance between the two adjacent segments in the reference, and the y-axis displays the distance in the query. Thus, the point (100, 0) indicates a 100 </a:t>
            </a:r>
            <a:r>
              <a:rPr lang="en-US" sz="1200" kern="1200" dirty="0" err="1" smtClean="0">
                <a:solidFill>
                  <a:schemeClr val="tx1"/>
                </a:solidFill>
                <a:latin typeface="+mn-lt"/>
                <a:ea typeface="+mn-ea"/>
                <a:cs typeface="+mn-cs"/>
              </a:rPr>
              <a:t>bp</a:t>
            </a:r>
            <a:r>
              <a:rPr lang="en-US" sz="1200" kern="1200" dirty="0" smtClean="0">
                <a:solidFill>
                  <a:schemeClr val="tx1"/>
                </a:solidFill>
                <a:latin typeface="+mn-lt"/>
                <a:ea typeface="+mn-ea"/>
                <a:cs typeface="+mn-cs"/>
              </a:rPr>
              <a:t> deletion in the assembly, relative to the reference. </a:t>
            </a:r>
          </a:p>
          <a:p>
            <a:r>
              <a:rPr lang="en-US" sz="1200" kern="1200" dirty="0" smtClean="0">
                <a:solidFill>
                  <a:schemeClr val="tx1"/>
                </a:solidFill>
                <a:latin typeface="+mn-lt"/>
                <a:ea typeface="+mn-ea"/>
                <a:cs typeface="+mn-cs"/>
              </a:rPr>
              <a:t>Deletions from the assembly lie below the line y=x, and insertions in the assembly lie above. </a:t>
            </a:r>
          </a:p>
          <a:p>
            <a:r>
              <a:rPr lang="en-US" sz="1200" kern="1200" dirty="0" smtClean="0">
                <a:solidFill>
                  <a:schemeClr val="tx1"/>
                </a:solidFill>
                <a:latin typeface="+mn-lt"/>
                <a:ea typeface="+mn-ea"/>
                <a:cs typeface="+mn-cs"/>
              </a:rPr>
              <a:t>Rough categorization by quadrant:</a:t>
            </a:r>
          </a:p>
          <a:p>
            <a:r>
              <a:rPr lang="en-US" sz="1200" kern="1200" dirty="0" smtClean="0">
                <a:solidFill>
                  <a:schemeClr val="tx1"/>
                </a:solidFill>
                <a:latin typeface="+mn-lt"/>
                <a:ea typeface="+mn-ea"/>
                <a:cs typeface="+mn-cs"/>
              </a:rPr>
              <a:t>- top‐ right: divergent sequence</a:t>
            </a:r>
          </a:p>
          <a:p>
            <a:r>
              <a:rPr lang="en-US" sz="1200" kern="1200" dirty="0" smtClean="0">
                <a:solidFill>
                  <a:schemeClr val="tx1"/>
                </a:solidFill>
                <a:latin typeface="+mn-lt"/>
                <a:ea typeface="+mn-ea"/>
                <a:cs typeface="+mn-cs"/>
              </a:rPr>
              <a:t>- bottom‐right: segmental assembly deletion</a:t>
            </a:r>
          </a:p>
          <a:p>
            <a:r>
              <a:rPr lang="en-US" sz="1200" kern="1200" dirty="0" smtClean="0">
                <a:solidFill>
                  <a:schemeClr val="tx1"/>
                </a:solidFill>
                <a:latin typeface="+mn-lt"/>
                <a:ea typeface="+mn-ea"/>
                <a:cs typeface="+mn-cs"/>
              </a:rPr>
              <a:t>- top‐left: segmental assembly insertion</a:t>
            </a: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bottom‐left: tandem repeat </a:t>
            </a:r>
            <a:r>
              <a:rPr lang="en-US" sz="1200" kern="1200" dirty="0" smtClean="0">
                <a:solidFill>
                  <a:schemeClr val="tx1"/>
                </a:solidFill>
                <a:latin typeface="+mn-lt"/>
                <a:ea typeface="+mn-ea"/>
                <a:cs typeface="+mn-cs"/>
              </a:rPr>
              <a:t>collapse/expansion</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6878BF-4EF3-4AAF-B055-213ABBCA246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Assemblathon</a:t>
            </a:r>
            <a:r>
              <a:rPr lang="en-US" dirty="0" smtClean="0"/>
              <a:t> did a much more comprehensive analysis than GAGE did. Don’t have time to discuss them in depth.</a:t>
            </a:r>
            <a:r>
              <a:rPr lang="en-US" baseline="0" dirty="0" smtClean="0"/>
              <a:t> Will just give a sampling.</a:t>
            </a:r>
            <a:endParaRPr lang="en-US" dirty="0" smtClean="0"/>
          </a:p>
          <a:p>
            <a:r>
              <a:rPr lang="en-US" dirty="0" smtClean="0"/>
              <a:t>NG50 is like N50, but with the genome length = mean of alpha1 and alpha2 haplotype lengths</a:t>
            </a:r>
          </a:p>
          <a:p>
            <a:r>
              <a:rPr lang="en-US" dirty="0" smtClean="0"/>
              <a:t>A </a:t>
            </a:r>
            <a:r>
              <a:rPr lang="en-US" dirty="0" err="1" smtClean="0"/>
              <a:t>contig</a:t>
            </a:r>
            <a:r>
              <a:rPr lang="en-US" dirty="0" smtClean="0"/>
              <a:t> path contains no scaffold gaps</a:t>
            </a:r>
          </a:p>
          <a:p>
            <a:r>
              <a:rPr lang="en-US" dirty="0" smtClean="0"/>
              <a:t>Figures &amp; tables in paper &amp; this talk include only top assembly from each team. Corresponding and additional</a:t>
            </a:r>
            <a:r>
              <a:rPr lang="en-US" baseline="0" dirty="0" smtClean="0"/>
              <a:t> figures and tables with all assemblies are in supplement.</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 </a:t>
            </a:r>
            <a:r>
              <a:rPr lang="en-US" dirty="0" err="1" smtClean="0"/>
              <a:t>megabase</a:t>
            </a:r>
            <a:r>
              <a:rPr lang="en-US" dirty="0" smtClean="0"/>
              <a:t> &amp; cost / human-sized</a:t>
            </a:r>
            <a:r>
              <a:rPr lang="en-US" baseline="0" dirty="0" smtClean="0"/>
              <a:t> genome</a:t>
            </a:r>
            <a:endParaRPr lang="en-US" dirty="0" smtClean="0"/>
          </a:p>
          <a:p>
            <a:r>
              <a:rPr lang="en-US" dirty="0" smtClean="0"/>
              <a:t>Steep decrease started in early 2008</a:t>
            </a:r>
          </a:p>
        </p:txBody>
      </p:sp>
      <p:sp>
        <p:nvSpPr>
          <p:cNvPr id="4" name="Slide Number Placeholder 3"/>
          <p:cNvSpPr>
            <a:spLocks noGrp="1"/>
          </p:cNvSpPr>
          <p:nvPr>
            <p:ph type="sldNum" sz="quarter" idx="10"/>
          </p:nvPr>
        </p:nvSpPr>
        <p:spPr/>
        <p:txBody>
          <a:bodyPr/>
          <a:lstStyle/>
          <a:p>
            <a:fld id="{CA6878BF-4EF3-4AAF-B055-213ABBCA246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Various N50 statistics</a:t>
            </a:r>
          </a:p>
          <a:p>
            <a:r>
              <a:rPr lang="en-US" dirty="0" smtClean="0"/>
              <a:t>Sorted</a:t>
            </a:r>
            <a:r>
              <a:rPr lang="en-US" baseline="0" dirty="0" smtClean="0"/>
              <a:t> left-to-right in descending order by Scaffold Path NG50</a:t>
            </a:r>
          </a:p>
          <a:p>
            <a:r>
              <a:rPr lang="en-US" baseline="0" dirty="0" smtClean="0"/>
              <a:t>Block NG50 does not discriminate: alpha1 and alpha2 are sufficiently polymorphic (block NG50 ~ 4kb – much shorter than many assembled </a:t>
            </a:r>
            <a:r>
              <a:rPr lang="en-US" baseline="0" dirty="0" err="1" smtClean="0"/>
              <a:t>contigs</a:t>
            </a:r>
            <a:r>
              <a:rPr lang="en-US" baseline="0" dirty="0" smtClean="0"/>
              <a:t>). Need assessment methods that do not penalize assembly of haplotype-specific polymorphisms.</a:t>
            </a:r>
          </a:p>
          <a:p>
            <a:r>
              <a:rPr lang="en-US" baseline="0" dirty="0" smtClean="0"/>
              <a:t>N50 vs. NG50: Total span of most assemblies &gt; genome size, because of polymorphism between haplotypes.</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Stack fill plot of the coverage of scaffold paths along the three chromosomes of haplotype alpha1.</a:t>
            </a:r>
          </a:p>
          <a:p>
            <a:r>
              <a:rPr lang="en-US" sz="1200" kern="1200" baseline="0" dirty="0" smtClean="0">
                <a:solidFill>
                  <a:schemeClr val="tx1"/>
                </a:solidFill>
                <a:latin typeface="+mn-lt"/>
                <a:ea typeface="+mn-ea"/>
                <a:cs typeface="+mn-cs"/>
              </a:rPr>
              <a:t>Top six rows show density plots of annotations: (CDS) Coding sequence; (UTR) </a:t>
            </a:r>
            <a:r>
              <a:rPr lang="en-US" sz="1200" kern="1200" baseline="0" dirty="0" err="1" smtClean="0">
                <a:solidFill>
                  <a:schemeClr val="tx1"/>
                </a:solidFill>
                <a:latin typeface="+mn-lt"/>
                <a:ea typeface="+mn-ea"/>
                <a:cs typeface="+mn-cs"/>
              </a:rPr>
              <a:t>untranslated</a:t>
            </a:r>
            <a:r>
              <a:rPr lang="en-US" sz="1200" kern="1200" baseline="0" dirty="0" smtClean="0">
                <a:solidFill>
                  <a:schemeClr val="tx1"/>
                </a:solidFill>
                <a:latin typeface="+mn-lt"/>
                <a:ea typeface="+mn-ea"/>
                <a:cs typeface="+mn-cs"/>
              </a:rPr>
              <a:t> region; (NXE) </a:t>
            </a:r>
            <a:r>
              <a:rPr lang="en-US" sz="1200" kern="1200" baseline="0" dirty="0" err="1" smtClean="0">
                <a:solidFill>
                  <a:schemeClr val="tx1"/>
                </a:solidFill>
                <a:latin typeface="+mn-lt"/>
                <a:ea typeface="+mn-ea"/>
                <a:cs typeface="+mn-cs"/>
              </a:rPr>
              <a:t>nonexonic</a:t>
            </a:r>
            <a:r>
              <a:rPr lang="en-US" sz="1200" kern="1200" baseline="0" dirty="0" smtClean="0">
                <a:solidFill>
                  <a:schemeClr val="tx1"/>
                </a:solidFill>
                <a:latin typeface="+mn-lt"/>
                <a:ea typeface="+mn-ea"/>
                <a:cs typeface="+mn-cs"/>
              </a:rPr>
              <a:t> conserved regions within genes; (NGE) </a:t>
            </a:r>
            <a:r>
              <a:rPr lang="en-US" sz="1200" kern="1200" baseline="0" dirty="0" err="1" smtClean="0">
                <a:solidFill>
                  <a:schemeClr val="tx1"/>
                </a:solidFill>
                <a:latin typeface="+mn-lt"/>
                <a:ea typeface="+mn-ea"/>
                <a:cs typeface="+mn-cs"/>
              </a:rPr>
              <a:t>nongenic</a:t>
            </a:r>
            <a:r>
              <a:rPr lang="en-US" sz="1200" kern="1200" baseline="0" dirty="0" smtClean="0">
                <a:solidFill>
                  <a:schemeClr val="tx1"/>
                </a:solidFill>
                <a:latin typeface="+mn-lt"/>
                <a:ea typeface="+mn-ea"/>
                <a:cs typeface="+mn-cs"/>
              </a:rPr>
              <a:t> conserved regions;</a:t>
            </a:r>
          </a:p>
          <a:p>
            <a:r>
              <a:rPr lang="en-US" sz="1200" kern="1200" baseline="0" dirty="0" smtClean="0">
                <a:solidFill>
                  <a:schemeClr val="tx1"/>
                </a:solidFill>
                <a:latin typeface="+mn-lt"/>
                <a:ea typeface="+mn-ea"/>
                <a:cs typeface="+mn-cs"/>
              </a:rPr>
              <a:t>(island) </a:t>
            </a:r>
            <a:r>
              <a:rPr lang="en-US" sz="1200" kern="1200" baseline="0" dirty="0" err="1" smtClean="0">
                <a:solidFill>
                  <a:schemeClr val="tx1"/>
                </a:solidFill>
                <a:latin typeface="+mn-lt"/>
                <a:ea typeface="+mn-ea"/>
                <a:cs typeface="+mn-cs"/>
              </a:rPr>
              <a:t>CpG</a:t>
            </a:r>
            <a:r>
              <a:rPr lang="en-US" sz="1200" kern="1200" baseline="0" dirty="0" smtClean="0">
                <a:solidFill>
                  <a:schemeClr val="tx1"/>
                </a:solidFill>
                <a:latin typeface="+mn-lt"/>
                <a:ea typeface="+mn-ea"/>
                <a:cs typeface="+mn-cs"/>
              </a:rPr>
              <a:t> islands; (repeats) repetitive elements. </a:t>
            </a:r>
          </a:p>
          <a:p>
            <a:r>
              <a:rPr lang="en-US" sz="1200" kern="1200" baseline="0" dirty="0" smtClean="0">
                <a:solidFill>
                  <a:schemeClr val="tx1"/>
                </a:solidFill>
                <a:latin typeface="+mn-lt"/>
                <a:ea typeface="+mn-ea"/>
                <a:cs typeface="+mn-cs"/>
              </a:rPr>
              <a:t>The remaining rows show the top-ranked assembly from each group, sorted by scaffold path length weighted overall coverage. </a:t>
            </a:r>
          </a:p>
          <a:p>
            <a:r>
              <a:rPr lang="en-US" sz="1200" kern="1200" baseline="0" dirty="0" smtClean="0">
                <a:solidFill>
                  <a:schemeClr val="tx1"/>
                </a:solidFill>
                <a:latin typeface="+mn-lt"/>
                <a:ea typeface="+mn-ea"/>
                <a:cs typeface="+mn-cs"/>
              </a:rPr>
              <a:t>Each row is a density plot of the coverage, with colored stack fills used to show the length of scaffold paths mapped to a given location in the haplotype. </a:t>
            </a:r>
          </a:p>
          <a:p>
            <a:r>
              <a:rPr lang="en-US" sz="1200" kern="1200" baseline="0" dirty="0" smtClean="0">
                <a:solidFill>
                  <a:schemeClr val="tx1"/>
                </a:solidFill>
                <a:latin typeface="+mn-lt"/>
                <a:ea typeface="+mn-ea"/>
                <a:cs typeface="+mn-cs"/>
              </a:rPr>
              <a:t>For example, the left-most light-orange block of the WTSI-S assembly row represents a region of haplotype alpha1 that is almost completely covered by a scaffold path from the WTSI-S assembly greater than one </a:t>
            </a:r>
            <a:r>
              <a:rPr lang="en-US" sz="1200" kern="1200" baseline="0" dirty="0" err="1" smtClean="0">
                <a:solidFill>
                  <a:schemeClr val="tx1"/>
                </a:solidFill>
                <a:latin typeface="+mn-lt"/>
                <a:ea typeface="+mn-ea"/>
                <a:cs typeface="+mn-cs"/>
              </a:rPr>
              <a:t>megabase</a:t>
            </a:r>
            <a:r>
              <a:rPr lang="en-US" sz="1200" kern="1200" baseline="0" dirty="0" smtClean="0">
                <a:solidFill>
                  <a:schemeClr val="tx1"/>
                </a:solidFill>
                <a:latin typeface="+mn-lt"/>
                <a:ea typeface="+mn-ea"/>
                <a:cs typeface="+mn-cs"/>
              </a:rPr>
              <a:t> in length.</a:t>
            </a:r>
          </a:p>
          <a:p>
            <a:r>
              <a:rPr lang="en-US" sz="1200" kern="1200" baseline="0" dirty="0" smtClean="0">
                <a:solidFill>
                  <a:schemeClr val="tx1"/>
                </a:solidFill>
                <a:latin typeface="+mn-lt"/>
                <a:ea typeface="+mn-ea"/>
                <a:cs typeface="+mn-cs"/>
              </a:rPr>
              <a:t>Lots of plots of this sort in the supplementary material.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demonstrates the substantial differences between the assemblies and shows that large, </a:t>
            </a:r>
            <a:r>
              <a:rPr lang="en-US" sz="1200" kern="1200" baseline="0" dirty="0" err="1" smtClean="0">
                <a:solidFill>
                  <a:schemeClr val="tx1"/>
                </a:solidFill>
                <a:latin typeface="+mn-lt"/>
                <a:ea typeface="+mn-ea"/>
                <a:cs typeface="+mn-cs"/>
              </a:rPr>
              <a:t>megabase</a:t>
            </a:r>
            <a:r>
              <a:rPr lang="en-US" sz="1200" kern="1200" baseline="0" dirty="0" smtClean="0">
                <a:solidFill>
                  <a:schemeClr val="tx1"/>
                </a:solidFill>
                <a:latin typeface="+mn-lt"/>
                <a:ea typeface="+mn-ea"/>
                <a:cs typeface="+mn-cs"/>
              </a:rPr>
              <a:t> regions of the haplotype can be reconstructed with assembly gaps, but without apparent error.</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 difference between assemblers – x-axis is log-scaled.</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Allpaths</a:t>
            </a:r>
            <a:r>
              <a:rPr lang="en-US" dirty="0" smtClean="0"/>
              <a:t> is</a:t>
            </a:r>
            <a:r>
              <a:rPr lang="en-US" baseline="0" dirty="0" smtClean="0"/>
              <a:t> consistently strong based on contig &amp; scaffold sizes – best tradeoff between size </a:t>
            </a:r>
            <a:r>
              <a:rPr lang="en-US" baseline="0" dirty="0" smtClean="0"/>
              <a:t>and </a:t>
            </a:r>
            <a:r>
              <a:rPr lang="en-US" baseline="0" dirty="0" smtClean="0"/>
              <a:t>error rates.</a:t>
            </a:r>
          </a:p>
          <a:p>
            <a:r>
              <a:rPr lang="en-US" baseline="0" dirty="0" smtClean="0"/>
              <a:t>MSR-CA also does well</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Programs from Sanger sequencing can’t handle the volume of NGS reads, or don’t give good results with short reads</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Assemblathon: 17 groups, 41 assemblies, 15 programs</a:t>
            </a:r>
          </a:p>
          <a:p>
            <a:r>
              <a:rPr lang="en-US" dirty="0" smtClean="0"/>
              <a:t>Beta = highly diverged,</a:t>
            </a:r>
            <a:r>
              <a:rPr lang="en-US" baseline="0" dirty="0" smtClean="0"/>
              <a:t> homologous genome</a:t>
            </a:r>
          </a:p>
          <a:p>
            <a:r>
              <a:rPr lang="en-US" baseline="0" dirty="0" smtClean="0"/>
              <a:t>Last three lines represent assemblies run by Assemblathon organizers using common assemblers</a:t>
            </a:r>
          </a:p>
          <a:p>
            <a:r>
              <a:rPr lang="en-US" baseline="0" dirty="0" smtClean="0"/>
              <a:t>The results are about teams as well as about assemblers</a:t>
            </a:r>
          </a:p>
          <a:p>
            <a:r>
              <a:rPr lang="en-US" baseline="0" dirty="0" smtClean="0"/>
              <a:t>GAGE: The evaluators ran all the assemblers</a:t>
            </a:r>
            <a:endParaRPr lang="en-US" dirty="0"/>
          </a:p>
        </p:txBody>
      </p:sp>
      <p:sp>
        <p:nvSpPr>
          <p:cNvPr id="4" name="Slide Number Placeholder 3"/>
          <p:cNvSpPr>
            <a:spLocks noGrp="1"/>
          </p:cNvSpPr>
          <p:nvPr>
            <p:ph type="sldNum" sz="quarter" idx="10"/>
          </p:nvPr>
        </p:nvSpPr>
        <p:spPr/>
        <p:txBody>
          <a:bodyPr/>
          <a:lstStyle/>
          <a:p>
            <a:fld id="{CA6878BF-4EF3-4AAF-B055-213ABBCA24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48B44F4C-8D1A-4B2F-914E-41D39BA436BB}" type="slidenum">
              <a:rPr lang="en-US" smtClean="0"/>
              <a:pPr/>
              <a:t>‹#›</a:t>
            </a:fld>
            <a:endParaRPr lang="en-US"/>
          </a:p>
        </p:txBody>
      </p:sp>
      <p:sp>
        <p:nvSpPr>
          <p:cNvPr id="9" name="Date Placeholder 6"/>
          <p:cNvSpPr>
            <a:spLocks noGrp="1"/>
          </p:cNvSpPr>
          <p:nvPr>
            <p:ph type="dt" sz="half" idx="2"/>
          </p:nvPr>
        </p:nvSpPr>
        <p:spPr>
          <a:xfrm>
            <a:off x="457200" y="6356350"/>
            <a:ext cx="5482952" cy="365125"/>
          </a:xfrm>
          <a:prstGeom prst="rect">
            <a:avLst/>
          </a:prstGeom>
        </p:spPr>
        <p:txBody>
          <a:bodyPr anchor="ctr"/>
          <a:lstStyle>
            <a:lvl1pPr marL="0" algn="l" defTabSz="914400" rtl="0" eaLnBrk="1" latinLnBrk="0" hangingPunct="1">
              <a:defRPr lang="en-US" sz="1200" kern="1200" smtClean="0">
                <a:solidFill>
                  <a:schemeClr val="tx1">
                    <a:tint val="75000"/>
                  </a:schemeClr>
                </a:solidFill>
                <a:latin typeface="+mn-lt"/>
                <a:ea typeface="+mn-ea"/>
                <a:cs typeface="+mn-cs"/>
              </a:defRPr>
            </a:lvl1pPr>
          </a:lstStyle>
          <a:p>
            <a:r>
              <a:rPr lang="en-US" smtClean="0"/>
              <a:t>Comparing NGS Assemblers – Hershel Safer</a:t>
            </a:r>
            <a:endParaRPr lang="en-US" dirty="0" smtClean="0"/>
          </a:p>
        </p:txBody>
      </p:sp>
      <p:sp>
        <p:nvSpPr>
          <p:cNvPr id="10" name="Footer Placeholder 8"/>
          <p:cNvSpPr>
            <a:spLocks noGrp="1"/>
          </p:cNvSpPr>
          <p:nvPr>
            <p:ph type="ftr" sz="quarter" idx="3"/>
          </p:nvPr>
        </p:nvSpPr>
        <p:spPr>
          <a:xfrm>
            <a:off x="6012160" y="6356350"/>
            <a:ext cx="1656184" cy="365125"/>
          </a:xfrm>
          <a:prstGeom prst="rect">
            <a:avLst/>
          </a:prstGeom>
        </p:spPr>
        <p:txBody>
          <a:bodyPr anchor="ctr"/>
          <a:lstStyle>
            <a:lvl1pPr marL="0" algn="ctr" defTabSz="914400" rtl="0" eaLnBrk="1" latinLnBrk="0" hangingPunct="1">
              <a:defRPr lang="en-US" sz="1200" kern="1200" smtClean="0">
                <a:solidFill>
                  <a:schemeClr val="tx1">
                    <a:tint val="75000"/>
                  </a:schemeClr>
                </a:solidFill>
                <a:latin typeface="+mn-lt"/>
                <a:ea typeface="+mn-ea"/>
                <a:cs typeface="+mn-cs"/>
              </a:defRPr>
            </a:lvl1pPr>
          </a:lstStyle>
          <a:p>
            <a:r>
              <a:rPr lang="en-US" smtClean="0"/>
              <a:t>18 January 2012</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4258816" cy="365125"/>
          </a:xfrm>
          <a:prstGeom prst="rect">
            <a:avLst/>
          </a:prstGeom>
        </p:spPr>
        <p:txBody>
          <a:bodyPr/>
          <a:lstStyle/>
          <a:p>
            <a:r>
              <a:rPr lang="en-US" smtClean="0"/>
              <a:t>Comparing NGS Assemblers – Hershel Safer</a:t>
            </a:r>
            <a:endParaRPr lang="en-US"/>
          </a:p>
        </p:txBody>
      </p:sp>
      <p:sp>
        <p:nvSpPr>
          <p:cNvPr id="5" name="Footer Placeholder 4"/>
          <p:cNvSpPr>
            <a:spLocks noGrp="1"/>
          </p:cNvSpPr>
          <p:nvPr>
            <p:ph type="ftr" sz="quarter" idx="11"/>
          </p:nvPr>
        </p:nvSpPr>
        <p:spPr>
          <a:xfrm>
            <a:off x="4772744" y="6356350"/>
            <a:ext cx="2895600" cy="365125"/>
          </a:xfrm>
          <a:prstGeom prst="rect">
            <a:avLst/>
          </a:prstGeom>
        </p:spPr>
        <p:txBody>
          <a:bodyPr/>
          <a:lstStyle/>
          <a:p>
            <a:r>
              <a:rPr lang="en-US" smtClean="0"/>
              <a:t>18 January 2012</a:t>
            </a:r>
            <a:endParaRPr lang="en-US"/>
          </a:p>
        </p:txBody>
      </p:sp>
      <p:sp>
        <p:nvSpPr>
          <p:cNvPr id="6" name="Slide Number Placeholder 5"/>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4258816" cy="365125"/>
          </a:xfrm>
          <a:prstGeom prst="rect">
            <a:avLst/>
          </a:prstGeom>
        </p:spPr>
        <p:txBody>
          <a:bodyPr/>
          <a:lstStyle/>
          <a:p>
            <a:r>
              <a:rPr lang="en-US" smtClean="0"/>
              <a:t>Comparing NGS Assemblers – Hershel Safer</a:t>
            </a:r>
            <a:endParaRPr lang="en-US"/>
          </a:p>
        </p:txBody>
      </p:sp>
      <p:sp>
        <p:nvSpPr>
          <p:cNvPr id="5" name="Footer Placeholder 4"/>
          <p:cNvSpPr>
            <a:spLocks noGrp="1"/>
          </p:cNvSpPr>
          <p:nvPr>
            <p:ph type="ftr" sz="quarter" idx="11"/>
          </p:nvPr>
        </p:nvSpPr>
        <p:spPr>
          <a:xfrm>
            <a:off x="4772744" y="6356350"/>
            <a:ext cx="2895600" cy="365125"/>
          </a:xfrm>
          <a:prstGeom prst="rect">
            <a:avLst/>
          </a:prstGeom>
        </p:spPr>
        <p:txBody>
          <a:bodyPr/>
          <a:lstStyle/>
          <a:p>
            <a:r>
              <a:rPr lang="en-US" smtClean="0"/>
              <a:t>18 January 2012</a:t>
            </a:r>
            <a:endParaRPr lang="en-US"/>
          </a:p>
        </p:txBody>
      </p:sp>
      <p:sp>
        <p:nvSpPr>
          <p:cNvPr id="6" name="Slide Number Placeholder 5"/>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lgn="just">
              <a:spcBef>
                <a:spcPts val="0"/>
              </a:spcBef>
              <a:spcAft>
                <a:spcPts val="1200"/>
              </a:spcAft>
              <a:buFontTx/>
              <a:buNone/>
              <a:defRPr/>
            </a:lvl1pPr>
            <a:lvl2pPr marL="504000" indent="-252000" algn="just">
              <a:spcBef>
                <a:spcPts val="0"/>
              </a:spcBef>
              <a:spcAft>
                <a:spcPts val="1200"/>
              </a:spcAft>
              <a:defRPr/>
            </a:lvl2pPr>
            <a:lvl3pPr marL="756000" indent="-252000" algn="just">
              <a:spcBef>
                <a:spcPts val="0"/>
              </a:spcBef>
              <a:spcAft>
                <a:spcPts val="1200"/>
              </a:spcAft>
              <a:defRPr/>
            </a:lvl3pPr>
            <a:lvl4pPr algn="just">
              <a:defRPr/>
            </a:lvl4pPr>
            <a:lvl5pPr algn="ju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5482952" cy="365125"/>
          </a:xfrm>
          <a:prstGeom prst="rect">
            <a:avLst/>
          </a:prstGeom>
        </p:spPr>
        <p:txBody>
          <a:bodyPr/>
          <a:lstStyle/>
          <a:p>
            <a:r>
              <a:rPr lang="en-US" smtClean="0"/>
              <a:t>Comparing NGS Assemblers – Hershel Safer</a:t>
            </a:r>
            <a:endParaRPr lang="en-US" dirty="0"/>
          </a:p>
        </p:txBody>
      </p:sp>
      <p:sp>
        <p:nvSpPr>
          <p:cNvPr id="8" name="Slide Number Placeholder 7"/>
          <p:cNvSpPr>
            <a:spLocks noGrp="1"/>
          </p:cNvSpPr>
          <p:nvPr>
            <p:ph type="sldNum" sz="quarter" idx="11"/>
          </p:nvPr>
        </p:nvSpPr>
        <p:spPr/>
        <p:txBody>
          <a:bodyPr/>
          <a:lstStyle/>
          <a:p>
            <a:r>
              <a:rPr lang="en-US" smtClean="0"/>
              <a:t>Page </a:t>
            </a:r>
            <a:fld id="{48B44F4C-8D1A-4B2F-914E-41D39BA436BB}" type="slidenum">
              <a:rPr lang="en-US" smtClean="0"/>
              <a:pPr/>
              <a:t>‹#›</a:t>
            </a:fld>
            <a:endParaRPr lang="en-US" dirty="0"/>
          </a:p>
        </p:txBody>
      </p:sp>
      <p:sp>
        <p:nvSpPr>
          <p:cNvPr id="9" name="Footer Placeholder 8"/>
          <p:cNvSpPr>
            <a:spLocks noGrp="1"/>
          </p:cNvSpPr>
          <p:nvPr>
            <p:ph type="ftr" sz="quarter" idx="12"/>
          </p:nvPr>
        </p:nvSpPr>
        <p:spPr>
          <a:xfrm>
            <a:off x="6012160" y="6356350"/>
            <a:ext cx="1656184" cy="365125"/>
          </a:xfrm>
          <a:prstGeom prst="rect">
            <a:avLst/>
          </a:prstGeom>
        </p:spPr>
        <p:txBody>
          <a:bodyPr/>
          <a:lstStyle/>
          <a:p>
            <a:r>
              <a:rPr lang="en-US" smtClean="0"/>
              <a:t>18 January 2012</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4258816" cy="365125"/>
          </a:xfrm>
          <a:prstGeom prst="rect">
            <a:avLst/>
          </a:prstGeom>
        </p:spPr>
        <p:txBody>
          <a:bodyPr/>
          <a:lstStyle/>
          <a:p>
            <a:r>
              <a:rPr lang="en-US" smtClean="0"/>
              <a:t>Comparing NGS Assemblers – Hershel Safer</a:t>
            </a:r>
            <a:endParaRPr lang="en-US"/>
          </a:p>
        </p:txBody>
      </p:sp>
      <p:sp>
        <p:nvSpPr>
          <p:cNvPr id="5" name="Footer Placeholder 4"/>
          <p:cNvSpPr>
            <a:spLocks noGrp="1"/>
          </p:cNvSpPr>
          <p:nvPr>
            <p:ph type="ftr" sz="quarter" idx="11"/>
          </p:nvPr>
        </p:nvSpPr>
        <p:spPr>
          <a:xfrm>
            <a:off x="4772744" y="6356350"/>
            <a:ext cx="2895600" cy="365125"/>
          </a:xfrm>
          <a:prstGeom prst="rect">
            <a:avLst/>
          </a:prstGeom>
        </p:spPr>
        <p:txBody>
          <a:bodyPr/>
          <a:lstStyle/>
          <a:p>
            <a:r>
              <a:rPr lang="en-US" smtClean="0"/>
              <a:t>18 January 2012</a:t>
            </a:r>
            <a:endParaRPr lang="en-US" dirty="0"/>
          </a:p>
        </p:txBody>
      </p:sp>
      <p:sp>
        <p:nvSpPr>
          <p:cNvPr id="6" name="Slide Number Placeholder 5"/>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4258816" cy="365125"/>
          </a:xfrm>
          <a:prstGeom prst="rect">
            <a:avLst/>
          </a:prstGeom>
        </p:spPr>
        <p:txBody>
          <a:bodyPr/>
          <a:lstStyle/>
          <a:p>
            <a:r>
              <a:rPr lang="en-US" smtClean="0"/>
              <a:t>Comparing NGS Assemblers – Hershel Safer</a:t>
            </a:r>
            <a:endParaRPr lang="en-US"/>
          </a:p>
        </p:txBody>
      </p:sp>
      <p:sp>
        <p:nvSpPr>
          <p:cNvPr id="6" name="Footer Placeholder 5"/>
          <p:cNvSpPr>
            <a:spLocks noGrp="1"/>
          </p:cNvSpPr>
          <p:nvPr>
            <p:ph type="ftr" sz="quarter" idx="11"/>
          </p:nvPr>
        </p:nvSpPr>
        <p:spPr>
          <a:xfrm>
            <a:off x="4772744" y="6356350"/>
            <a:ext cx="2895600" cy="365125"/>
          </a:xfrm>
          <a:prstGeom prst="rect">
            <a:avLst/>
          </a:prstGeom>
        </p:spPr>
        <p:txBody>
          <a:bodyPr/>
          <a:lstStyle/>
          <a:p>
            <a:r>
              <a:rPr lang="en-US" smtClean="0"/>
              <a:t>18 January 2012</a:t>
            </a:r>
            <a:endParaRPr lang="en-US" dirty="0"/>
          </a:p>
        </p:txBody>
      </p:sp>
      <p:sp>
        <p:nvSpPr>
          <p:cNvPr id="7" name="Slide Number Placeholder 6"/>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4258816" cy="365125"/>
          </a:xfrm>
          <a:prstGeom prst="rect">
            <a:avLst/>
          </a:prstGeom>
        </p:spPr>
        <p:txBody>
          <a:bodyPr/>
          <a:lstStyle/>
          <a:p>
            <a:r>
              <a:rPr lang="en-US" smtClean="0"/>
              <a:t>Comparing NGS Assemblers – Hershel Safer</a:t>
            </a:r>
            <a:endParaRPr lang="en-US"/>
          </a:p>
        </p:txBody>
      </p:sp>
      <p:sp>
        <p:nvSpPr>
          <p:cNvPr id="8" name="Footer Placeholder 7"/>
          <p:cNvSpPr>
            <a:spLocks noGrp="1"/>
          </p:cNvSpPr>
          <p:nvPr>
            <p:ph type="ftr" sz="quarter" idx="11"/>
          </p:nvPr>
        </p:nvSpPr>
        <p:spPr>
          <a:xfrm>
            <a:off x="4772744" y="6356350"/>
            <a:ext cx="2895600" cy="365125"/>
          </a:xfrm>
          <a:prstGeom prst="rect">
            <a:avLst/>
          </a:prstGeom>
        </p:spPr>
        <p:txBody>
          <a:bodyPr/>
          <a:lstStyle/>
          <a:p>
            <a:r>
              <a:rPr lang="en-US" smtClean="0"/>
              <a:t>18 January 2012</a:t>
            </a:r>
            <a:endParaRPr lang="en-US" dirty="0"/>
          </a:p>
        </p:txBody>
      </p:sp>
      <p:sp>
        <p:nvSpPr>
          <p:cNvPr id="9" name="Slide Number Placeholder 8"/>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4258816" cy="365125"/>
          </a:xfrm>
          <a:prstGeom prst="rect">
            <a:avLst/>
          </a:prstGeom>
        </p:spPr>
        <p:txBody>
          <a:bodyPr/>
          <a:lstStyle/>
          <a:p>
            <a:r>
              <a:rPr lang="en-US" smtClean="0"/>
              <a:t>Comparing NGS Assemblers – Hershel Safer</a:t>
            </a:r>
            <a:endParaRPr lang="en-US"/>
          </a:p>
        </p:txBody>
      </p:sp>
      <p:sp>
        <p:nvSpPr>
          <p:cNvPr id="4" name="Footer Placeholder 3"/>
          <p:cNvSpPr>
            <a:spLocks noGrp="1"/>
          </p:cNvSpPr>
          <p:nvPr>
            <p:ph type="ftr" sz="quarter" idx="11"/>
          </p:nvPr>
        </p:nvSpPr>
        <p:spPr>
          <a:xfrm>
            <a:off x="4772744" y="6356350"/>
            <a:ext cx="2895600" cy="365125"/>
          </a:xfrm>
          <a:prstGeom prst="rect">
            <a:avLst/>
          </a:prstGeom>
        </p:spPr>
        <p:txBody>
          <a:bodyPr/>
          <a:lstStyle/>
          <a:p>
            <a:r>
              <a:rPr lang="en-US" smtClean="0"/>
              <a:t>18 January 2012</a:t>
            </a:r>
            <a:endParaRPr lang="en-US" dirty="0"/>
          </a:p>
        </p:txBody>
      </p:sp>
      <p:sp>
        <p:nvSpPr>
          <p:cNvPr id="5" name="Slide Number Placeholder 4"/>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4258816" cy="365125"/>
          </a:xfrm>
          <a:prstGeom prst="rect">
            <a:avLst/>
          </a:prstGeom>
        </p:spPr>
        <p:txBody>
          <a:bodyPr/>
          <a:lstStyle/>
          <a:p>
            <a:r>
              <a:rPr lang="en-US" smtClean="0"/>
              <a:t>Comparing NGS Assemblers – Hershel Safer</a:t>
            </a:r>
            <a:endParaRPr lang="en-US"/>
          </a:p>
        </p:txBody>
      </p:sp>
      <p:sp>
        <p:nvSpPr>
          <p:cNvPr id="3" name="Footer Placeholder 2"/>
          <p:cNvSpPr>
            <a:spLocks noGrp="1"/>
          </p:cNvSpPr>
          <p:nvPr>
            <p:ph type="ftr" sz="quarter" idx="11"/>
          </p:nvPr>
        </p:nvSpPr>
        <p:spPr>
          <a:xfrm>
            <a:off x="4772744" y="6356350"/>
            <a:ext cx="2895600" cy="365125"/>
          </a:xfrm>
          <a:prstGeom prst="rect">
            <a:avLst/>
          </a:prstGeom>
        </p:spPr>
        <p:txBody>
          <a:bodyPr/>
          <a:lstStyle/>
          <a:p>
            <a:r>
              <a:rPr lang="en-US" smtClean="0"/>
              <a:t>18 January 2012</a:t>
            </a:r>
            <a:endParaRPr lang="en-US" dirty="0"/>
          </a:p>
        </p:txBody>
      </p:sp>
      <p:sp>
        <p:nvSpPr>
          <p:cNvPr id="4" name="Slide Number Placeholder 3"/>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4258816" cy="365125"/>
          </a:xfrm>
          <a:prstGeom prst="rect">
            <a:avLst/>
          </a:prstGeom>
        </p:spPr>
        <p:txBody>
          <a:bodyPr/>
          <a:lstStyle/>
          <a:p>
            <a:r>
              <a:rPr lang="en-US" smtClean="0"/>
              <a:t>Comparing NGS Assemblers – Hershel Safer</a:t>
            </a:r>
            <a:endParaRPr lang="en-US"/>
          </a:p>
        </p:txBody>
      </p:sp>
      <p:sp>
        <p:nvSpPr>
          <p:cNvPr id="6" name="Footer Placeholder 5"/>
          <p:cNvSpPr>
            <a:spLocks noGrp="1"/>
          </p:cNvSpPr>
          <p:nvPr>
            <p:ph type="ftr" sz="quarter" idx="11"/>
          </p:nvPr>
        </p:nvSpPr>
        <p:spPr>
          <a:xfrm>
            <a:off x="4772744" y="6356350"/>
            <a:ext cx="2895600" cy="365125"/>
          </a:xfrm>
          <a:prstGeom prst="rect">
            <a:avLst/>
          </a:prstGeom>
        </p:spPr>
        <p:txBody>
          <a:bodyPr/>
          <a:lstStyle/>
          <a:p>
            <a:r>
              <a:rPr lang="en-US" smtClean="0"/>
              <a:t>18 January 2012</a:t>
            </a:r>
            <a:endParaRPr lang="en-US" dirty="0"/>
          </a:p>
        </p:txBody>
      </p:sp>
      <p:sp>
        <p:nvSpPr>
          <p:cNvPr id="7" name="Slide Number Placeholder 6"/>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4258816" cy="365125"/>
          </a:xfrm>
          <a:prstGeom prst="rect">
            <a:avLst/>
          </a:prstGeom>
        </p:spPr>
        <p:txBody>
          <a:bodyPr/>
          <a:lstStyle/>
          <a:p>
            <a:r>
              <a:rPr lang="en-US" smtClean="0"/>
              <a:t>Comparing NGS Assemblers – Hershel Safer</a:t>
            </a:r>
            <a:endParaRPr lang="en-US"/>
          </a:p>
        </p:txBody>
      </p:sp>
      <p:sp>
        <p:nvSpPr>
          <p:cNvPr id="6" name="Footer Placeholder 5"/>
          <p:cNvSpPr>
            <a:spLocks noGrp="1"/>
          </p:cNvSpPr>
          <p:nvPr>
            <p:ph type="ftr" sz="quarter" idx="11"/>
          </p:nvPr>
        </p:nvSpPr>
        <p:spPr>
          <a:xfrm>
            <a:off x="4772744" y="6356350"/>
            <a:ext cx="2895600" cy="365125"/>
          </a:xfrm>
          <a:prstGeom prst="rect">
            <a:avLst/>
          </a:prstGeom>
        </p:spPr>
        <p:txBody>
          <a:bodyPr/>
          <a:lstStyle/>
          <a:p>
            <a:r>
              <a:rPr lang="en-US" smtClean="0"/>
              <a:t>18 January 2012</a:t>
            </a:r>
            <a:endParaRPr lang="en-US" dirty="0"/>
          </a:p>
        </p:txBody>
      </p:sp>
      <p:sp>
        <p:nvSpPr>
          <p:cNvPr id="7" name="Slide Number Placeholder 6"/>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08720"/>
            <a:ext cx="8229600" cy="54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740352" y="6356350"/>
            <a:ext cx="9464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a:t>
            </a:r>
            <a:fld id="{48B44F4C-8D1A-4B2F-914E-41D39BA436BB}" type="slidenum">
              <a:rPr lang="en-US" smtClean="0"/>
              <a:pPr/>
              <a:t>‹#›</a:t>
            </a:fld>
            <a:endParaRPr lang="en-US" dirty="0"/>
          </a:p>
        </p:txBody>
      </p:sp>
      <p:cxnSp>
        <p:nvCxnSpPr>
          <p:cNvPr id="10" name="Straight Connector 9"/>
          <p:cNvCxnSpPr/>
          <p:nvPr userDrawn="1"/>
        </p:nvCxnSpPr>
        <p:spPr>
          <a:xfrm>
            <a:off x="467544" y="8367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67544" y="635760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6"/>
          <p:cNvSpPr>
            <a:spLocks noGrp="1"/>
          </p:cNvSpPr>
          <p:nvPr>
            <p:ph type="dt" sz="half" idx="2"/>
          </p:nvPr>
        </p:nvSpPr>
        <p:spPr>
          <a:xfrm>
            <a:off x="457200" y="6356350"/>
            <a:ext cx="5482952" cy="365125"/>
          </a:xfrm>
          <a:prstGeom prst="rect">
            <a:avLst/>
          </a:prstGeom>
        </p:spPr>
        <p:txBody>
          <a:bodyPr anchor="ctr"/>
          <a:lstStyle>
            <a:lvl1pPr marL="0" algn="l" defTabSz="914400" rtl="0" eaLnBrk="1" latinLnBrk="0" hangingPunct="1">
              <a:defRPr lang="en-US" sz="1200" kern="1200" smtClean="0">
                <a:solidFill>
                  <a:schemeClr val="tx1">
                    <a:tint val="75000"/>
                  </a:schemeClr>
                </a:solidFill>
                <a:latin typeface="+mn-lt"/>
                <a:ea typeface="+mn-ea"/>
                <a:cs typeface="+mn-cs"/>
              </a:defRPr>
            </a:lvl1pPr>
          </a:lstStyle>
          <a:p>
            <a:r>
              <a:rPr lang="en-US" smtClean="0"/>
              <a:t>Comparing NGS Assemblers – Hershel Safer</a:t>
            </a:r>
            <a:endParaRPr lang="en-US" dirty="0"/>
          </a:p>
        </p:txBody>
      </p:sp>
      <p:sp>
        <p:nvSpPr>
          <p:cNvPr id="14" name="Footer Placeholder 8"/>
          <p:cNvSpPr>
            <a:spLocks noGrp="1"/>
          </p:cNvSpPr>
          <p:nvPr>
            <p:ph type="ftr" sz="quarter" idx="3"/>
          </p:nvPr>
        </p:nvSpPr>
        <p:spPr>
          <a:xfrm>
            <a:off x="6012160" y="6356350"/>
            <a:ext cx="1656184" cy="365125"/>
          </a:xfrm>
          <a:prstGeom prst="rect">
            <a:avLst/>
          </a:prstGeom>
        </p:spPr>
        <p:txBody>
          <a:bodyPr anchor="ctr"/>
          <a:lstStyle>
            <a:lvl1pPr marL="0" algn="ctr" defTabSz="914400" rtl="0" eaLnBrk="1" latinLnBrk="0" hangingPunct="1">
              <a:defRPr lang="en-US" sz="1200" kern="1200" smtClean="0">
                <a:solidFill>
                  <a:schemeClr val="tx1">
                    <a:tint val="75000"/>
                  </a:schemeClr>
                </a:solidFill>
                <a:latin typeface="+mn-lt"/>
                <a:ea typeface="+mn-ea"/>
                <a:cs typeface="+mn-cs"/>
              </a:defRPr>
            </a:lvl1pPr>
          </a:lstStyle>
          <a:p>
            <a:r>
              <a:rPr lang="en-US" smtClean="0"/>
              <a:t>18 January 2012</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age.cbcb.umd.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assemblathon.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korflab.ucdavis.edu/Datasets/Assemblathon/Assemblathon1/biology_of_genomes_assemblathon_talk.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NGS Assemblers</a:t>
            </a:r>
            <a:endParaRPr lang="en-US" dirty="0"/>
          </a:p>
        </p:txBody>
      </p:sp>
      <p:sp>
        <p:nvSpPr>
          <p:cNvPr id="3" name="Content Placeholder 2"/>
          <p:cNvSpPr>
            <a:spLocks noGrp="1"/>
          </p:cNvSpPr>
          <p:nvPr>
            <p:ph idx="1"/>
          </p:nvPr>
        </p:nvSpPr>
        <p:spPr/>
        <p:txBody>
          <a:bodyPr/>
          <a:lstStyle/>
          <a:p>
            <a:r>
              <a:rPr lang="en-US" dirty="0" err="1" smtClean="0"/>
              <a:t>Salzberg</a:t>
            </a:r>
            <a:r>
              <a:rPr lang="en-US" dirty="0" smtClean="0"/>
              <a:t> et al. (2011), “GAGE: A critical evaluation of genome assemblies and assembly algorithms,” </a:t>
            </a:r>
            <a:r>
              <a:rPr lang="en-US" i="1" dirty="0" smtClean="0"/>
              <a:t>Genome Research</a:t>
            </a:r>
            <a:r>
              <a:rPr lang="en-US" dirty="0" smtClean="0"/>
              <a:t> 21, http://dx.doi.org/10.1101/gr.131383.111.</a:t>
            </a:r>
          </a:p>
          <a:p>
            <a:r>
              <a:rPr lang="en-US" dirty="0" smtClean="0"/>
              <a:t>Earl et al. (2011), “Assemblathon 1: A competitive assessment of de novo short read assembly methods,” </a:t>
            </a:r>
            <a:r>
              <a:rPr lang="en-US" i="1" dirty="0" smtClean="0"/>
              <a:t>Genome Research</a:t>
            </a:r>
            <a:r>
              <a:rPr lang="en-US" dirty="0" smtClean="0"/>
              <a:t> 21:2224-41, http://dx.doi.org/10.1101/gr.126599.111.</a:t>
            </a:r>
          </a:p>
          <a:p>
            <a:endParaRPr lang="en-US" dirty="0" smtClean="0"/>
          </a:p>
          <a:p>
            <a:pPr algn="ctr"/>
            <a:r>
              <a:rPr lang="en-US" dirty="0" smtClean="0"/>
              <a:t>Presented by Hershel Safer</a:t>
            </a:r>
          </a:p>
          <a:p>
            <a:pPr algn="ctr"/>
            <a:r>
              <a:rPr lang="en-US" dirty="0" smtClean="0"/>
              <a:t>in Ron Shamir’s group meeting </a:t>
            </a:r>
          </a:p>
          <a:p>
            <a:pPr algn="ctr"/>
            <a:r>
              <a:rPr lang="en-US" dirty="0" smtClean="0"/>
              <a:t>on 18/1/2012</a:t>
            </a:r>
          </a:p>
          <a:p>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assemblers</a:t>
            </a:r>
            <a:endParaRPr lang="en-US" dirty="0"/>
          </a:p>
        </p:txBody>
      </p:sp>
      <p:graphicFrame>
        <p:nvGraphicFramePr>
          <p:cNvPr id="9" name="Content Placeholder 8"/>
          <p:cNvGraphicFramePr>
            <a:graphicFrameLocks noGrp="1"/>
          </p:cNvGraphicFramePr>
          <p:nvPr>
            <p:ph idx="1"/>
          </p:nvPr>
        </p:nvGraphicFramePr>
        <p:xfrm>
          <a:off x="539552" y="1056352"/>
          <a:ext cx="8121536" cy="4820920"/>
        </p:xfrm>
        <a:graphic>
          <a:graphicData uri="http://schemas.openxmlformats.org/drawingml/2006/table">
            <a:tbl>
              <a:tblPr firstRow="1" bandRow="1">
                <a:tableStyleId>{5C22544A-7EE6-4342-B048-85BDC9FD1C3A}</a:tableStyleId>
              </a:tblPr>
              <a:tblGrid>
                <a:gridCol w="1605407"/>
                <a:gridCol w="736035"/>
                <a:gridCol w="1560322"/>
                <a:gridCol w="208280"/>
                <a:gridCol w="208280"/>
                <a:gridCol w="1506855"/>
                <a:gridCol w="736035"/>
                <a:gridCol w="1560322"/>
              </a:tblGrid>
              <a:tr h="370840">
                <a:tc>
                  <a:txBody>
                    <a:bodyPr/>
                    <a:lstStyle/>
                    <a:p>
                      <a:r>
                        <a:rPr lang="en-US" b="0" dirty="0" smtClean="0">
                          <a:solidFill>
                            <a:schemeClr val="tx1"/>
                          </a:solidFill>
                        </a:rPr>
                        <a:t>Assembler</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GAGE</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Assemblathon</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Assembler</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GAGE</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Assemblathon</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err="1" smtClean="0"/>
                        <a:t>ABySS</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Y</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3</a:t>
                      </a:r>
                      <a:endParaRPr lang="en-US" dirty="0"/>
                    </a:p>
                  </a:txBody>
                  <a:tcPr>
                    <a:lnT w="12700" cap="flat" cmpd="sng" algn="ctr">
                      <a:solidFill>
                        <a:schemeClr val="tx1"/>
                      </a:solidFill>
                      <a:prstDash val="solid"/>
                      <a:round/>
                      <a:headEnd type="none" w="med" len="med"/>
                      <a:tailEnd type="none" w="med" len="med"/>
                    </a:lnT>
                    <a:noFill/>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r>
                        <a:rPr lang="en-US" dirty="0" smtClean="0"/>
                        <a:t>Monument</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endParaRPr lang="en-US"/>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1</a:t>
                      </a:r>
                      <a:endParaRPr lang="en-US" dirty="0"/>
                    </a:p>
                  </a:txBody>
                  <a:tcPr>
                    <a:lnT w="12700" cap="flat" cmpd="sng" algn="ctr">
                      <a:solidFill>
                        <a:schemeClr val="tx1"/>
                      </a:solidFill>
                      <a:prstDash val="solid"/>
                      <a:round/>
                      <a:headEnd type="none" w="med" len="med"/>
                      <a:tailEnd type="none" w="med" len="med"/>
                    </a:lnT>
                    <a:noFill/>
                  </a:tcPr>
                </a:tc>
              </a:tr>
              <a:tr h="370840">
                <a:tc>
                  <a:txBody>
                    <a:bodyPr/>
                    <a:lstStyle/>
                    <a:p>
                      <a:r>
                        <a:rPr lang="en-US" dirty="0" err="1" smtClean="0"/>
                        <a:t>Allpaths</a:t>
                      </a:r>
                      <a:r>
                        <a:rPr lang="en-US" dirty="0" smtClean="0"/>
                        <a:t>-LG</a:t>
                      </a:r>
                      <a:endParaRPr lang="en-US" dirty="0"/>
                    </a:p>
                  </a:txBody>
                  <a:tcPr>
                    <a:noFill/>
                  </a:tcPr>
                </a:tc>
                <a:tc>
                  <a:txBody>
                    <a:bodyPr/>
                    <a:lstStyle/>
                    <a:p>
                      <a:pPr algn="ctr"/>
                      <a:r>
                        <a:rPr lang="en-US" dirty="0" smtClean="0"/>
                        <a:t>Y</a:t>
                      </a:r>
                      <a:endParaRPr lang="en-US" dirty="0"/>
                    </a:p>
                  </a:txBody>
                  <a:tcPr>
                    <a:noFill/>
                  </a:tcPr>
                </a:tc>
                <a:tc>
                  <a:txBody>
                    <a:bodyPr/>
                    <a:lstStyle/>
                    <a:p>
                      <a:pPr algn="ctr"/>
                      <a:r>
                        <a:rPr lang="en-US" dirty="0" smtClean="0"/>
                        <a:t>1</a:t>
                      </a:r>
                      <a:endParaRPr lang="en-US" dirty="0"/>
                    </a:p>
                  </a:txBody>
                  <a:tcPr>
                    <a:noFill/>
                  </a:tcPr>
                </a:tc>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a:p>
                  </a:txBody>
                  <a:tcPr>
                    <a:lnL w="12700" cap="flat" cmpd="sng" algn="ctr">
                      <a:solidFill>
                        <a:schemeClr val="tx1"/>
                      </a:solidFill>
                      <a:prstDash val="solid"/>
                      <a:round/>
                      <a:headEnd type="none" w="med" len="med"/>
                      <a:tailEnd type="none" w="med" len="med"/>
                    </a:lnL>
                    <a:noFill/>
                  </a:tcPr>
                </a:tc>
                <a:tc>
                  <a:txBody>
                    <a:bodyPr/>
                    <a:lstStyle/>
                    <a:p>
                      <a:r>
                        <a:rPr lang="en-US" dirty="0" smtClean="0"/>
                        <a:t>MSR-CA</a:t>
                      </a:r>
                      <a:endParaRPr lang="en-US" dirty="0"/>
                    </a:p>
                  </a:txBody>
                  <a:tcPr>
                    <a:noFill/>
                  </a:tcPr>
                </a:tc>
                <a:tc>
                  <a:txBody>
                    <a:bodyPr/>
                    <a:lstStyle/>
                    <a:p>
                      <a:pPr algn="ctr"/>
                      <a:r>
                        <a:rPr lang="en-US" dirty="0" smtClean="0"/>
                        <a:t>Y</a:t>
                      </a:r>
                      <a:endParaRPr lang="en-US" dirty="0"/>
                    </a:p>
                  </a:txBody>
                  <a:tcPr>
                    <a:noFill/>
                  </a:tcPr>
                </a:tc>
                <a:tc>
                  <a:txBody>
                    <a:bodyPr/>
                    <a:lstStyle/>
                    <a:p>
                      <a:pPr algn="ctr"/>
                      <a:endParaRPr lang="en-US"/>
                    </a:p>
                  </a:txBody>
                  <a:tcPr>
                    <a:noFill/>
                  </a:tcPr>
                </a:tc>
              </a:tr>
              <a:tr h="370840">
                <a:tc>
                  <a:txBody>
                    <a:bodyPr/>
                    <a:lstStyle/>
                    <a:p>
                      <a:r>
                        <a:rPr lang="en-US" dirty="0" smtClean="0"/>
                        <a:t>Anchor</a:t>
                      </a:r>
                      <a:endParaRPr lang="en-US" dirty="0"/>
                    </a:p>
                  </a:txBody>
                  <a:tcPr>
                    <a:noFill/>
                  </a:tcPr>
                </a:tc>
                <a:tc>
                  <a:txBody>
                    <a:bodyPr/>
                    <a:lstStyle/>
                    <a:p>
                      <a:pPr algn="ctr"/>
                      <a:endParaRPr lang="en-US" dirty="0"/>
                    </a:p>
                  </a:txBody>
                  <a:tcPr>
                    <a:noFill/>
                  </a:tcPr>
                </a:tc>
                <a:tc>
                  <a:txBody>
                    <a:bodyPr/>
                    <a:lstStyle/>
                    <a:p>
                      <a:pPr algn="ctr"/>
                      <a:r>
                        <a:rPr lang="en-US" dirty="0" smtClean="0"/>
                        <a:t>1</a:t>
                      </a:r>
                      <a:endParaRPr lang="en-US" dirty="0"/>
                    </a:p>
                  </a:txBody>
                  <a:tcPr>
                    <a:noFill/>
                  </a:tcPr>
                </a:tc>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a:p>
                  </a:txBody>
                  <a:tcPr>
                    <a:lnL w="12700" cap="flat" cmpd="sng" algn="ctr">
                      <a:solidFill>
                        <a:schemeClr val="tx1"/>
                      </a:solidFill>
                      <a:prstDash val="solid"/>
                      <a:round/>
                      <a:headEnd type="none" w="med" len="med"/>
                      <a:tailEnd type="none" w="med" len="med"/>
                    </a:lnL>
                    <a:noFill/>
                  </a:tcPr>
                </a:tc>
                <a:tc>
                  <a:txBody>
                    <a:bodyPr/>
                    <a:lstStyle/>
                    <a:p>
                      <a:r>
                        <a:rPr lang="en-US" dirty="0" err="1" smtClean="0"/>
                        <a:t>OligoZip</a:t>
                      </a:r>
                      <a:endParaRPr lang="en-US" dirty="0"/>
                    </a:p>
                  </a:txBody>
                  <a:tcPr>
                    <a:noFill/>
                  </a:tcPr>
                </a:tc>
                <a:tc>
                  <a:txBody>
                    <a:bodyPr/>
                    <a:lstStyle/>
                    <a:p>
                      <a:pPr algn="ctr"/>
                      <a:endParaRPr lang="en-US" dirty="0"/>
                    </a:p>
                  </a:txBody>
                  <a:tcPr>
                    <a:noFill/>
                  </a:tcPr>
                </a:tc>
                <a:tc>
                  <a:txBody>
                    <a:bodyPr/>
                    <a:lstStyle/>
                    <a:p>
                      <a:pPr algn="ctr"/>
                      <a:r>
                        <a:rPr lang="en-US" dirty="0" smtClean="0"/>
                        <a:t>1</a:t>
                      </a:r>
                      <a:endParaRPr lang="en-US" dirty="0"/>
                    </a:p>
                  </a:txBody>
                  <a:tcPr>
                    <a:noFill/>
                  </a:tcPr>
                </a:tc>
              </a:tr>
              <a:tr h="370840">
                <a:tc>
                  <a:txBody>
                    <a:bodyPr/>
                    <a:lstStyle/>
                    <a:p>
                      <a:r>
                        <a:rPr lang="en-US" dirty="0" smtClean="0"/>
                        <a:t>Bambus2</a:t>
                      </a:r>
                      <a:endParaRPr lang="en-US" dirty="0"/>
                    </a:p>
                  </a:txBody>
                  <a:tcPr>
                    <a:noFill/>
                  </a:tcPr>
                </a:tc>
                <a:tc>
                  <a:txBody>
                    <a:bodyPr/>
                    <a:lstStyle/>
                    <a:p>
                      <a:pPr algn="ctr"/>
                      <a:r>
                        <a:rPr lang="en-US" dirty="0" smtClean="0"/>
                        <a:t>Y</a:t>
                      </a:r>
                      <a:endParaRPr lang="en-US" dirty="0"/>
                    </a:p>
                  </a:txBody>
                  <a:tcPr>
                    <a:noFill/>
                  </a:tcPr>
                </a:tc>
                <a:tc>
                  <a:txBody>
                    <a:bodyPr/>
                    <a:lstStyle/>
                    <a:p>
                      <a:pPr algn="ctr"/>
                      <a:r>
                        <a:rPr lang="en-US" dirty="0" smtClean="0"/>
                        <a:t>1</a:t>
                      </a:r>
                      <a:endParaRPr lang="en-US" dirty="0"/>
                    </a:p>
                  </a:txBody>
                  <a:tcPr>
                    <a:noFill/>
                  </a:tcPr>
                </a:tc>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a:p>
                  </a:txBody>
                  <a:tcPr>
                    <a:lnL w="12700" cap="flat" cmpd="sng" algn="ctr">
                      <a:solidFill>
                        <a:schemeClr val="tx1"/>
                      </a:solidFill>
                      <a:prstDash val="solid"/>
                      <a:round/>
                      <a:headEnd type="none" w="med" len="med"/>
                      <a:tailEnd type="none" w="med" len="med"/>
                    </a:lnL>
                    <a:noFill/>
                  </a:tcPr>
                </a:tc>
                <a:tc>
                  <a:txBody>
                    <a:bodyPr/>
                    <a:lstStyle/>
                    <a:p>
                      <a:r>
                        <a:rPr lang="en-US" dirty="0" smtClean="0"/>
                        <a:t>PCAP</a:t>
                      </a:r>
                      <a:endParaRPr lang="en-US" dirty="0"/>
                    </a:p>
                  </a:txBody>
                  <a:tcPr>
                    <a:noFill/>
                  </a:tcPr>
                </a:tc>
                <a:tc>
                  <a:txBody>
                    <a:bodyPr/>
                    <a:lstStyle/>
                    <a:p>
                      <a:pPr algn="ctr"/>
                      <a:endParaRPr lang="en-US" dirty="0"/>
                    </a:p>
                  </a:txBody>
                  <a:tcPr>
                    <a:noFill/>
                  </a:tcPr>
                </a:tc>
                <a:tc>
                  <a:txBody>
                    <a:bodyPr/>
                    <a:lstStyle/>
                    <a:p>
                      <a:pPr algn="ctr"/>
                      <a:r>
                        <a:rPr lang="en-US" dirty="0" smtClean="0"/>
                        <a:t>1</a:t>
                      </a:r>
                      <a:endParaRPr lang="en-US" dirty="0"/>
                    </a:p>
                  </a:txBody>
                  <a:tcPr>
                    <a:noFill/>
                  </a:tcPr>
                </a:tc>
              </a:tr>
              <a:tr h="370840">
                <a:tc>
                  <a:txBody>
                    <a:bodyPr/>
                    <a:lstStyle/>
                    <a:p>
                      <a:r>
                        <a:rPr lang="en-US" dirty="0" smtClean="0"/>
                        <a:t>BWA</a:t>
                      </a:r>
                      <a:endParaRPr lang="en-US" dirty="0"/>
                    </a:p>
                  </a:txBody>
                  <a:tcPr>
                    <a:noFill/>
                  </a:tcPr>
                </a:tc>
                <a:tc>
                  <a:txBody>
                    <a:bodyPr/>
                    <a:lstStyle/>
                    <a:p>
                      <a:pPr algn="ctr"/>
                      <a:endParaRPr lang="en-US" dirty="0"/>
                    </a:p>
                  </a:txBody>
                  <a:tcPr>
                    <a:noFill/>
                  </a:tcPr>
                </a:tc>
                <a:tc>
                  <a:txBody>
                    <a:bodyPr/>
                    <a:lstStyle/>
                    <a:p>
                      <a:pPr algn="ctr"/>
                      <a:r>
                        <a:rPr lang="en-US" dirty="0" smtClean="0"/>
                        <a:t>1</a:t>
                      </a:r>
                      <a:endParaRPr lang="en-US" dirty="0"/>
                    </a:p>
                  </a:txBody>
                  <a:tcPr>
                    <a:noFill/>
                  </a:tcPr>
                </a:tc>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a:p>
                  </a:txBody>
                  <a:tcPr>
                    <a:lnL w="12700" cap="flat" cmpd="sng" algn="ctr">
                      <a:solidFill>
                        <a:schemeClr val="tx1"/>
                      </a:solidFill>
                      <a:prstDash val="solid"/>
                      <a:round/>
                      <a:headEnd type="none" w="med" len="med"/>
                      <a:tailEnd type="none" w="med" len="med"/>
                    </a:lnL>
                    <a:noFill/>
                  </a:tcPr>
                </a:tc>
                <a:tc>
                  <a:txBody>
                    <a:bodyPr/>
                    <a:lstStyle/>
                    <a:p>
                      <a:r>
                        <a:rPr lang="en-US" dirty="0" smtClean="0"/>
                        <a:t>PE-Assembler</a:t>
                      </a:r>
                      <a:endParaRPr lang="en-US" dirty="0"/>
                    </a:p>
                  </a:txBody>
                  <a:tcPr>
                    <a:noFill/>
                  </a:tcPr>
                </a:tc>
                <a:tc>
                  <a:txBody>
                    <a:bodyPr/>
                    <a:lstStyle/>
                    <a:p>
                      <a:pPr algn="ctr"/>
                      <a:endParaRPr lang="en-US" dirty="0"/>
                    </a:p>
                  </a:txBody>
                  <a:tcPr>
                    <a:noFill/>
                  </a:tcPr>
                </a:tc>
                <a:tc>
                  <a:txBody>
                    <a:bodyPr/>
                    <a:lstStyle/>
                    <a:p>
                      <a:pPr algn="ctr"/>
                      <a:r>
                        <a:rPr lang="en-US" dirty="0" smtClean="0"/>
                        <a:t>1</a:t>
                      </a:r>
                      <a:endParaRPr lang="en-US" dirty="0"/>
                    </a:p>
                  </a:txBody>
                  <a:tcPr>
                    <a:noFill/>
                  </a:tcPr>
                </a:tc>
              </a:tr>
              <a:tr h="370840">
                <a:tc>
                  <a:txBody>
                    <a:bodyPr/>
                    <a:lstStyle/>
                    <a:p>
                      <a:r>
                        <a:rPr lang="en-US" dirty="0" smtClean="0"/>
                        <a:t>CABOG</a:t>
                      </a:r>
                      <a:endParaRPr lang="en-US" dirty="0"/>
                    </a:p>
                  </a:txBody>
                  <a:tcPr>
                    <a:noFill/>
                  </a:tcPr>
                </a:tc>
                <a:tc>
                  <a:txBody>
                    <a:bodyPr/>
                    <a:lstStyle/>
                    <a:p>
                      <a:pPr algn="ctr"/>
                      <a:r>
                        <a:rPr lang="en-US" dirty="0" smtClean="0"/>
                        <a:t>Y</a:t>
                      </a:r>
                      <a:endParaRPr lang="en-US" dirty="0"/>
                    </a:p>
                  </a:txBody>
                  <a:tcPr>
                    <a:noFill/>
                  </a:tcPr>
                </a:tc>
                <a:tc>
                  <a:txBody>
                    <a:bodyPr/>
                    <a:lstStyle/>
                    <a:p>
                      <a:pPr algn="ctr"/>
                      <a:endParaRPr lang="en-US"/>
                    </a:p>
                  </a:txBody>
                  <a:tcPr>
                    <a:noFill/>
                  </a:tcPr>
                </a:tc>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a:p>
                  </a:txBody>
                  <a:tcPr>
                    <a:lnL w="12700" cap="flat" cmpd="sng" algn="ctr">
                      <a:solidFill>
                        <a:schemeClr val="tx1"/>
                      </a:solidFill>
                      <a:prstDash val="solid"/>
                      <a:round/>
                      <a:headEnd type="none" w="med" len="med"/>
                      <a:tailEnd type="none" w="med" len="med"/>
                    </a:lnL>
                    <a:noFill/>
                  </a:tcPr>
                </a:tc>
                <a:tc>
                  <a:txBody>
                    <a:bodyPr/>
                    <a:lstStyle/>
                    <a:p>
                      <a:r>
                        <a:rPr lang="en-US" dirty="0" err="1" smtClean="0"/>
                        <a:t>Phrap</a:t>
                      </a:r>
                      <a:endParaRPr lang="en-US" dirty="0"/>
                    </a:p>
                  </a:txBody>
                  <a:tcPr>
                    <a:noFill/>
                  </a:tcPr>
                </a:tc>
                <a:tc>
                  <a:txBody>
                    <a:bodyPr/>
                    <a:lstStyle/>
                    <a:p>
                      <a:pPr algn="ctr"/>
                      <a:endParaRPr lang="en-US" dirty="0"/>
                    </a:p>
                  </a:txBody>
                  <a:tcPr>
                    <a:noFill/>
                  </a:tcPr>
                </a:tc>
                <a:tc>
                  <a:txBody>
                    <a:bodyPr/>
                    <a:lstStyle/>
                    <a:p>
                      <a:pPr algn="ctr"/>
                      <a:r>
                        <a:rPr lang="en-US" dirty="0" smtClean="0"/>
                        <a:t>1</a:t>
                      </a:r>
                      <a:endParaRPr lang="en-US" dirty="0"/>
                    </a:p>
                  </a:txBody>
                  <a:tcPr>
                    <a:noFill/>
                  </a:tcPr>
                </a:tc>
              </a:tr>
              <a:tr h="370840">
                <a:tc>
                  <a:txBody>
                    <a:bodyPr/>
                    <a:lstStyle/>
                    <a:p>
                      <a:r>
                        <a:rPr lang="en-US" dirty="0" smtClean="0"/>
                        <a:t>Celera</a:t>
                      </a:r>
                      <a:endParaRPr lang="en-US" dirty="0"/>
                    </a:p>
                  </a:txBody>
                  <a:tcPr>
                    <a:noFill/>
                  </a:tcPr>
                </a:tc>
                <a:tc>
                  <a:txBody>
                    <a:bodyPr/>
                    <a:lstStyle/>
                    <a:p>
                      <a:pPr algn="ctr"/>
                      <a:endParaRPr lang="en-US" dirty="0"/>
                    </a:p>
                  </a:txBody>
                  <a:tcPr>
                    <a:noFill/>
                  </a:tcPr>
                </a:tc>
                <a:tc>
                  <a:txBody>
                    <a:bodyPr/>
                    <a:lstStyle/>
                    <a:p>
                      <a:pPr algn="ctr"/>
                      <a:r>
                        <a:rPr lang="en-US" dirty="0" smtClean="0"/>
                        <a:t>1</a:t>
                      </a:r>
                      <a:endParaRPr lang="en-US" dirty="0"/>
                    </a:p>
                  </a:txBody>
                  <a:tcPr>
                    <a:noFill/>
                  </a:tcPr>
                </a:tc>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c>
                  <a:txBody>
                    <a:bodyPr/>
                    <a:lstStyle/>
                    <a:p>
                      <a:r>
                        <a:rPr lang="en-US" dirty="0" smtClean="0"/>
                        <a:t>Phusion2</a:t>
                      </a:r>
                      <a:endParaRPr lang="en-US" dirty="0"/>
                    </a:p>
                  </a:txBody>
                  <a:tcPr>
                    <a:noFill/>
                  </a:tcPr>
                </a:tc>
                <a:tc>
                  <a:txBody>
                    <a:bodyPr/>
                    <a:lstStyle/>
                    <a:p>
                      <a:pPr algn="ctr"/>
                      <a:endParaRPr lang="en-US" dirty="0"/>
                    </a:p>
                  </a:txBody>
                  <a:tcPr>
                    <a:noFill/>
                  </a:tcPr>
                </a:tc>
                <a:tc>
                  <a:txBody>
                    <a:bodyPr/>
                    <a:lstStyle/>
                    <a:p>
                      <a:pPr algn="ctr"/>
                      <a:r>
                        <a:rPr lang="en-US" dirty="0" smtClean="0"/>
                        <a:t>1</a:t>
                      </a:r>
                      <a:endParaRPr lang="en-US" dirty="0"/>
                    </a:p>
                  </a:txBody>
                  <a:tcPr>
                    <a:noFill/>
                  </a:tcPr>
                </a:tc>
              </a:tr>
              <a:tr h="370840">
                <a:tc>
                  <a:txBody>
                    <a:bodyPr/>
                    <a:lstStyle/>
                    <a:p>
                      <a:r>
                        <a:rPr lang="en-US" dirty="0" smtClean="0"/>
                        <a:t>CLC</a:t>
                      </a:r>
                      <a:endParaRPr lang="en-US" dirty="0"/>
                    </a:p>
                  </a:txBody>
                  <a:tcPr>
                    <a:noFill/>
                  </a:tcPr>
                </a:tc>
                <a:tc>
                  <a:txBody>
                    <a:bodyPr/>
                    <a:lstStyle/>
                    <a:p>
                      <a:pPr algn="ctr"/>
                      <a:endParaRPr lang="en-US"/>
                    </a:p>
                  </a:txBody>
                  <a:tcPr>
                    <a:noFill/>
                  </a:tcPr>
                </a:tc>
                <a:tc>
                  <a:txBody>
                    <a:bodyPr/>
                    <a:lstStyle/>
                    <a:p>
                      <a:pPr algn="ctr"/>
                      <a:r>
                        <a:rPr lang="en-US" dirty="0" smtClean="0"/>
                        <a:t>1</a:t>
                      </a:r>
                      <a:endParaRPr lang="en-US" dirty="0"/>
                    </a:p>
                  </a:txBody>
                  <a:tcPr>
                    <a:noFill/>
                  </a:tcPr>
                </a:tc>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a:p>
                  </a:txBody>
                  <a:tcPr>
                    <a:lnL w="12700" cap="flat" cmpd="sng" algn="ctr">
                      <a:solidFill>
                        <a:schemeClr val="tx1"/>
                      </a:solidFill>
                      <a:prstDash val="solid"/>
                      <a:round/>
                      <a:headEnd type="none" w="med" len="med"/>
                      <a:tailEnd type="none" w="med" len="med"/>
                    </a:lnL>
                    <a:noFill/>
                  </a:tcPr>
                </a:tc>
                <a:tc>
                  <a:txBody>
                    <a:bodyPr/>
                    <a:lstStyle/>
                    <a:p>
                      <a:r>
                        <a:rPr lang="en-US" dirty="0" smtClean="0"/>
                        <a:t>PRICE</a:t>
                      </a:r>
                      <a:endParaRPr lang="en-US" dirty="0"/>
                    </a:p>
                  </a:txBody>
                  <a:tcPr>
                    <a:noFill/>
                  </a:tcPr>
                </a:tc>
                <a:tc>
                  <a:txBody>
                    <a:bodyPr/>
                    <a:lstStyle/>
                    <a:p>
                      <a:pPr algn="ctr"/>
                      <a:endParaRPr lang="en-US" dirty="0"/>
                    </a:p>
                  </a:txBody>
                  <a:tcPr>
                    <a:noFill/>
                  </a:tcPr>
                </a:tc>
                <a:tc>
                  <a:txBody>
                    <a:bodyPr/>
                    <a:lstStyle/>
                    <a:p>
                      <a:pPr algn="ctr"/>
                      <a:r>
                        <a:rPr lang="en-US" dirty="0" smtClean="0"/>
                        <a:t>1</a:t>
                      </a:r>
                      <a:endParaRPr lang="en-US" dirty="0"/>
                    </a:p>
                  </a:txBody>
                  <a:tcPr>
                    <a:noFill/>
                  </a:tcPr>
                </a:tc>
              </a:tr>
              <a:tr h="370840">
                <a:tc>
                  <a:txBody>
                    <a:bodyPr/>
                    <a:lstStyle/>
                    <a:p>
                      <a:r>
                        <a:rPr lang="en-US" dirty="0" err="1" smtClean="0"/>
                        <a:t>Cortex_con_rp</a:t>
                      </a:r>
                      <a:endParaRPr lang="en-US" dirty="0"/>
                    </a:p>
                  </a:txBody>
                  <a:tcPr>
                    <a:noFill/>
                  </a:tcPr>
                </a:tc>
                <a:tc>
                  <a:txBody>
                    <a:bodyPr/>
                    <a:lstStyle/>
                    <a:p>
                      <a:pPr algn="ctr"/>
                      <a:endParaRPr lang="en-US"/>
                    </a:p>
                  </a:txBody>
                  <a:tcPr>
                    <a:noFill/>
                  </a:tcPr>
                </a:tc>
                <a:tc>
                  <a:txBody>
                    <a:bodyPr/>
                    <a:lstStyle/>
                    <a:p>
                      <a:pPr algn="ctr"/>
                      <a:r>
                        <a:rPr lang="en-US" dirty="0" smtClean="0"/>
                        <a:t>1</a:t>
                      </a:r>
                      <a:endParaRPr lang="en-US" dirty="0"/>
                    </a:p>
                  </a:txBody>
                  <a:tcPr>
                    <a:noFill/>
                  </a:tcPr>
                </a:tc>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a:p>
                  </a:txBody>
                  <a:tcPr>
                    <a:lnL w="12700" cap="flat" cmpd="sng" algn="ctr">
                      <a:solidFill>
                        <a:schemeClr val="tx1"/>
                      </a:solidFill>
                      <a:prstDash val="solid"/>
                      <a:round/>
                      <a:headEnd type="none" w="med" len="med"/>
                      <a:tailEnd type="none" w="med" len="med"/>
                    </a:lnL>
                    <a:noFill/>
                  </a:tcPr>
                </a:tc>
                <a:tc>
                  <a:txBody>
                    <a:bodyPr/>
                    <a:lstStyle/>
                    <a:p>
                      <a:r>
                        <a:rPr lang="en-US" dirty="0" smtClean="0"/>
                        <a:t>SGA</a:t>
                      </a:r>
                      <a:endParaRPr lang="en-US" dirty="0"/>
                    </a:p>
                  </a:txBody>
                  <a:tcPr>
                    <a:noFill/>
                  </a:tcPr>
                </a:tc>
                <a:tc>
                  <a:txBody>
                    <a:bodyPr/>
                    <a:lstStyle/>
                    <a:p>
                      <a:pPr algn="ctr"/>
                      <a:r>
                        <a:rPr lang="en-US" dirty="0" smtClean="0"/>
                        <a:t>Y</a:t>
                      </a:r>
                      <a:endParaRPr lang="en-US" dirty="0"/>
                    </a:p>
                  </a:txBody>
                  <a:tcPr>
                    <a:noFill/>
                  </a:tcPr>
                </a:tc>
                <a:tc>
                  <a:txBody>
                    <a:bodyPr/>
                    <a:lstStyle/>
                    <a:p>
                      <a:pPr algn="ctr"/>
                      <a:r>
                        <a:rPr lang="en-US" dirty="0" smtClean="0"/>
                        <a:t>2</a:t>
                      </a:r>
                      <a:endParaRPr lang="en-US" dirty="0"/>
                    </a:p>
                  </a:txBody>
                  <a:tcPr>
                    <a:noFill/>
                  </a:tcPr>
                </a:tc>
              </a:tr>
              <a:tr h="370840">
                <a:tc>
                  <a:txBody>
                    <a:bodyPr/>
                    <a:lstStyle/>
                    <a:p>
                      <a:r>
                        <a:rPr lang="en-US" dirty="0" smtClean="0"/>
                        <a:t>Curtain</a:t>
                      </a:r>
                      <a:endParaRPr lang="en-US" dirty="0"/>
                    </a:p>
                  </a:txBody>
                  <a:tcPr>
                    <a:noFill/>
                  </a:tcPr>
                </a:tc>
                <a:tc>
                  <a:txBody>
                    <a:bodyPr/>
                    <a:lstStyle/>
                    <a:p>
                      <a:pPr algn="ctr"/>
                      <a:endParaRPr lang="en-US"/>
                    </a:p>
                  </a:txBody>
                  <a:tcPr>
                    <a:noFill/>
                  </a:tcPr>
                </a:tc>
                <a:tc>
                  <a:txBody>
                    <a:bodyPr/>
                    <a:lstStyle/>
                    <a:p>
                      <a:pPr algn="ctr"/>
                      <a:r>
                        <a:rPr lang="en-US" dirty="0" smtClean="0"/>
                        <a:t>1</a:t>
                      </a:r>
                      <a:endParaRPr lang="en-US" dirty="0"/>
                    </a:p>
                  </a:txBody>
                  <a:tcPr>
                    <a:noFill/>
                  </a:tcPr>
                </a:tc>
                <a:tc>
                  <a:txBody>
                    <a:bodyPr/>
                    <a:lstStyle/>
                    <a:p>
                      <a:endParaRPr lang="en-US"/>
                    </a:p>
                  </a:txBody>
                  <a:tcPr>
                    <a:lnR w="12700" cap="flat" cmpd="sng" algn="ctr">
                      <a:solidFill>
                        <a:schemeClr val="tx1"/>
                      </a:solidFill>
                      <a:prstDash val="solid"/>
                      <a:round/>
                      <a:headEnd type="none" w="med" len="med"/>
                      <a:tailEnd type="none" w="med" len="med"/>
                    </a:lnR>
                    <a:noFill/>
                  </a:tcPr>
                </a:tc>
                <a:tc>
                  <a:txBody>
                    <a:bodyPr/>
                    <a:lstStyle/>
                    <a:p>
                      <a:endParaRPr lang="en-US"/>
                    </a:p>
                  </a:txBody>
                  <a:tcPr>
                    <a:lnL w="12700" cap="flat" cmpd="sng" algn="ctr">
                      <a:solidFill>
                        <a:schemeClr val="tx1"/>
                      </a:solidFill>
                      <a:prstDash val="solid"/>
                      <a:round/>
                      <a:headEnd type="none" w="med" len="med"/>
                      <a:tailEnd type="none" w="med" len="med"/>
                    </a:lnL>
                    <a:noFill/>
                  </a:tcPr>
                </a:tc>
                <a:tc>
                  <a:txBody>
                    <a:bodyPr/>
                    <a:lstStyle/>
                    <a:p>
                      <a:r>
                        <a:rPr lang="en-US" dirty="0" err="1" smtClean="0"/>
                        <a:t>SOAPdenovo</a:t>
                      </a:r>
                      <a:endParaRPr lang="en-US" dirty="0"/>
                    </a:p>
                  </a:txBody>
                  <a:tcPr>
                    <a:noFill/>
                  </a:tcPr>
                </a:tc>
                <a:tc>
                  <a:txBody>
                    <a:bodyPr/>
                    <a:lstStyle/>
                    <a:p>
                      <a:pPr algn="ctr"/>
                      <a:r>
                        <a:rPr lang="en-US" dirty="0" smtClean="0"/>
                        <a:t>Y</a:t>
                      </a:r>
                      <a:endParaRPr lang="en-US" dirty="0"/>
                    </a:p>
                  </a:txBody>
                  <a:tcPr>
                    <a:noFill/>
                  </a:tcPr>
                </a:tc>
                <a:tc>
                  <a:txBody>
                    <a:bodyPr/>
                    <a:lstStyle/>
                    <a:p>
                      <a:pPr algn="ctr"/>
                      <a:r>
                        <a:rPr lang="en-US" dirty="0" smtClean="0"/>
                        <a:t>2</a:t>
                      </a:r>
                      <a:endParaRPr lang="en-US" dirty="0"/>
                    </a:p>
                  </a:txBody>
                  <a:tcPr>
                    <a:noFill/>
                  </a:tcPr>
                </a:tc>
              </a:tr>
              <a:tr h="370840">
                <a:tc>
                  <a:txBody>
                    <a:bodyPr/>
                    <a:lstStyle/>
                    <a:p>
                      <a:r>
                        <a:rPr lang="en-US" dirty="0" smtClean="0"/>
                        <a:t>Kiki</a:t>
                      </a:r>
                      <a:endParaRPr lang="en-US" dirty="0"/>
                    </a:p>
                  </a:txBody>
                  <a:tcPr>
                    <a:noFill/>
                  </a:tcPr>
                </a:tc>
                <a:tc>
                  <a:txBody>
                    <a:bodyPr/>
                    <a:lstStyle/>
                    <a:p>
                      <a:pPr algn="ctr"/>
                      <a:endParaRPr lang="en-US"/>
                    </a:p>
                  </a:txBody>
                  <a:tcPr>
                    <a:noFill/>
                  </a:tcPr>
                </a:tc>
                <a:tc>
                  <a:txBody>
                    <a:bodyPr/>
                    <a:lstStyle/>
                    <a:p>
                      <a:pPr algn="ctr"/>
                      <a:r>
                        <a:rPr lang="en-US" dirty="0" smtClean="0"/>
                        <a:t>1</a:t>
                      </a:r>
                      <a:endParaRPr lang="en-US" dirty="0"/>
                    </a:p>
                  </a:txBody>
                  <a:tcPr>
                    <a:noFill/>
                  </a:tcPr>
                </a:tc>
                <a:tc>
                  <a:txBody>
                    <a:bodyPr/>
                    <a:lstStyle/>
                    <a:p>
                      <a:endParaRPr lang="en-US" dirty="0"/>
                    </a:p>
                  </a:txBody>
                  <a:tcPr>
                    <a:lnR w="12700" cap="flat" cmpd="sng" algn="ctr">
                      <a:solidFill>
                        <a:schemeClr val="tx1"/>
                      </a:solidFill>
                      <a:prstDash val="solid"/>
                      <a:round/>
                      <a:headEnd type="none" w="med" len="med"/>
                      <a:tailEnd type="none" w="med" len="med"/>
                    </a:lnR>
                    <a:noFill/>
                  </a:tcPr>
                </a:tc>
                <a:tc>
                  <a:txBody>
                    <a:bodyPr/>
                    <a:lstStyle/>
                    <a:p>
                      <a:endParaRPr lang="en-US" dirty="0"/>
                    </a:p>
                  </a:txBody>
                  <a:tcPr>
                    <a:lnL w="12700" cap="flat" cmpd="sng" algn="ctr">
                      <a:solidFill>
                        <a:schemeClr val="tx1"/>
                      </a:solidFill>
                      <a:prstDash val="solid"/>
                      <a:round/>
                      <a:headEnd type="none" w="med" len="med"/>
                      <a:tailEnd type="none" w="med" len="med"/>
                    </a:lnL>
                    <a:noFill/>
                  </a:tcPr>
                </a:tc>
                <a:tc>
                  <a:txBody>
                    <a:bodyPr/>
                    <a:lstStyle/>
                    <a:p>
                      <a:r>
                        <a:rPr lang="en-US" dirty="0" smtClean="0"/>
                        <a:t>Velvet</a:t>
                      </a:r>
                      <a:endParaRPr lang="en-US" dirty="0"/>
                    </a:p>
                  </a:txBody>
                  <a:tcPr>
                    <a:noFill/>
                  </a:tcPr>
                </a:tc>
                <a:tc>
                  <a:txBody>
                    <a:bodyPr/>
                    <a:lstStyle/>
                    <a:p>
                      <a:pPr algn="ctr"/>
                      <a:r>
                        <a:rPr lang="en-US" dirty="0" smtClean="0"/>
                        <a:t>Y</a:t>
                      </a:r>
                      <a:endParaRPr lang="en-US" dirty="0"/>
                    </a:p>
                  </a:txBody>
                  <a:tcPr>
                    <a:noFill/>
                  </a:tcPr>
                </a:tc>
                <a:tc>
                  <a:txBody>
                    <a:bodyPr/>
                    <a:lstStyle/>
                    <a:p>
                      <a:pPr algn="ctr"/>
                      <a:r>
                        <a:rPr lang="en-US" dirty="0" smtClean="0"/>
                        <a:t>2</a:t>
                      </a:r>
                      <a:endParaRPr lang="en-US" dirty="0"/>
                    </a:p>
                  </a:txBody>
                  <a:tcPr>
                    <a:noFill/>
                  </a:tcPr>
                </a:tc>
              </a:tr>
              <a:tr h="370840">
                <a:tc>
                  <a:txBody>
                    <a:bodyPr/>
                    <a:lstStyle/>
                    <a:p>
                      <a:r>
                        <a:rPr lang="en-US" dirty="0" err="1" smtClean="0"/>
                        <a:t>Meraculous</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noFill/>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US"/>
                    </a:p>
                  </a:txBody>
                  <a:tcPr>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B w="12700" cap="flat" cmpd="sng" algn="ctr">
                      <a:solidFill>
                        <a:schemeClr val="tx1"/>
                      </a:solidFill>
                      <a:prstDash val="solid"/>
                      <a:round/>
                      <a:headEnd type="none" w="med" len="med"/>
                      <a:tailEnd type="none" w="med" len="med"/>
                    </a:lnB>
                    <a:noFill/>
                  </a:tcPr>
                </a:tc>
              </a:tr>
            </a:tbl>
          </a:graphicData>
        </a:graphic>
      </p:graphicFrame>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10</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the assemblers</a:t>
            </a:r>
            <a:endParaRPr lang="en-US" dirty="0"/>
          </a:p>
        </p:txBody>
      </p:sp>
      <p:sp>
        <p:nvSpPr>
          <p:cNvPr id="3" name="Content Placeholder 2"/>
          <p:cNvSpPr>
            <a:spLocks noGrp="1"/>
          </p:cNvSpPr>
          <p:nvPr>
            <p:ph idx="1"/>
          </p:nvPr>
        </p:nvSpPr>
        <p:spPr/>
        <p:txBody>
          <a:bodyPr/>
          <a:lstStyle/>
          <a:p>
            <a:r>
              <a:rPr lang="en-US" dirty="0" smtClean="0"/>
              <a:t>Most (all?) of the assemblers are open source.</a:t>
            </a:r>
          </a:p>
          <a:p>
            <a:r>
              <a:rPr lang="en-US" dirty="0" smtClean="0"/>
              <a:t>Assemblers were run with multiple parameters to find the best settings for each case.</a:t>
            </a:r>
          </a:p>
          <a:p>
            <a:r>
              <a:rPr lang="en-US" dirty="0" smtClean="0"/>
              <a:t>Most assemblers are multistage pipelines. Some have modular components that can be mixed and matched. Some assemblers even use pieces of other assemblers. For these studies, entire pipelines were used, except for cleaning the reads in GAGE.</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11</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Replicating and extending the comparisons</a:t>
            </a:r>
            <a:endParaRPr lang="en-US" dirty="0"/>
          </a:p>
        </p:txBody>
      </p:sp>
      <p:sp>
        <p:nvSpPr>
          <p:cNvPr id="3" name="Content Placeholder 2"/>
          <p:cNvSpPr>
            <a:spLocks noGrp="1"/>
          </p:cNvSpPr>
          <p:nvPr>
            <p:ph idx="1"/>
          </p:nvPr>
        </p:nvSpPr>
        <p:spPr/>
        <p:txBody>
          <a:bodyPr/>
          <a:lstStyle/>
          <a:p>
            <a:r>
              <a:rPr lang="en-US" dirty="0" smtClean="0"/>
              <a:t>“Recipes” for replicating this work and working with other datasets are available on the projects’ websites:</a:t>
            </a:r>
          </a:p>
          <a:p>
            <a:pPr lvl="1"/>
            <a:r>
              <a:rPr lang="en-US" dirty="0" smtClean="0"/>
              <a:t>GAGE: </a:t>
            </a:r>
            <a:r>
              <a:rPr lang="en-US" dirty="0" smtClean="0">
                <a:hlinkClick r:id="rId3"/>
              </a:rPr>
              <a:t>http://gage.cbcb.umd.edu</a:t>
            </a:r>
            <a:endParaRPr lang="en-US" dirty="0" smtClean="0"/>
          </a:p>
          <a:p>
            <a:pPr lvl="1"/>
            <a:r>
              <a:rPr lang="en-US" dirty="0" smtClean="0"/>
              <a:t>Assemblathon: </a:t>
            </a:r>
            <a:r>
              <a:rPr lang="en-US" dirty="0" smtClean="0">
                <a:hlinkClick r:id="rId4"/>
              </a:rPr>
              <a:t>http://assemblathon.org/</a:t>
            </a:r>
            <a:r>
              <a:rPr lang="en-US" dirty="0" smtClean="0"/>
              <a:t> </a:t>
            </a:r>
          </a:p>
          <a:p>
            <a:r>
              <a:rPr lang="en-US" dirty="0" smtClean="0"/>
              <a:t>GAGE provides:</a:t>
            </a:r>
          </a:p>
          <a:p>
            <a:pPr lvl="1"/>
            <a:r>
              <a:rPr lang="en-US" dirty="0" smtClean="0"/>
              <a:t>Detailed instructions for running each assembler.</a:t>
            </a:r>
          </a:p>
          <a:p>
            <a:r>
              <a:rPr lang="en-US" dirty="0" smtClean="0"/>
              <a:t>Assemblathon provides:</a:t>
            </a:r>
          </a:p>
          <a:p>
            <a:pPr lvl="1"/>
            <a:r>
              <a:rPr lang="en-US" dirty="0" smtClean="0"/>
              <a:t>Each group created its own assemblies; details of how they did this are not provided.</a:t>
            </a:r>
          </a:p>
          <a:p>
            <a:pPr lvl="1"/>
            <a:r>
              <a:rPr lang="en-US" dirty="0" smtClean="0"/>
              <a:t>Code and </a:t>
            </a:r>
            <a:r>
              <a:rPr lang="en-US" i="1" dirty="0" smtClean="0"/>
              <a:t>overview</a:t>
            </a:r>
            <a:r>
              <a:rPr lang="en-US" dirty="0" smtClean="0"/>
              <a:t> instructions for analyzing the assemblies.</a:t>
            </a:r>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12</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Background</a:t>
            </a:r>
          </a:p>
          <a:p>
            <a:r>
              <a:rPr lang="en-US" dirty="0" smtClean="0">
                <a:solidFill>
                  <a:schemeClr val="bg1">
                    <a:lumMod val="50000"/>
                  </a:schemeClr>
                </a:solidFill>
              </a:rPr>
              <a:t>The structure of the comparisons</a:t>
            </a:r>
          </a:p>
          <a:p>
            <a:r>
              <a:rPr lang="en-US" dirty="0" smtClean="0"/>
              <a:t>The data</a:t>
            </a:r>
          </a:p>
          <a:p>
            <a:r>
              <a:rPr lang="en-US" dirty="0" smtClean="0">
                <a:solidFill>
                  <a:schemeClr val="bg1">
                    <a:lumMod val="50000"/>
                  </a:schemeClr>
                </a:solidFill>
              </a:rPr>
              <a:t>Assessing the results</a:t>
            </a:r>
          </a:p>
          <a:p>
            <a:r>
              <a:rPr lang="en-US" dirty="0" smtClean="0">
                <a:solidFill>
                  <a:schemeClr val="bg1">
                    <a:lumMod val="50000"/>
                  </a:schemeClr>
                </a:solidFill>
              </a:rPr>
              <a:t>Conclusions</a:t>
            </a:r>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13</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Definitions: Paired ends and mate pairs</a:t>
            </a:r>
            <a:endParaRPr lang="en-US" dirty="0"/>
          </a:p>
        </p:txBody>
      </p:sp>
      <p:sp>
        <p:nvSpPr>
          <p:cNvPr id="3" name="Content Placeholder 2"/>
          <p:cNvSpPr>
            <a:spLocks noGrp="1"/>
          </p:cNvSpPr>
          <p:nvPr>
            <p:ph idx="1"/>
          </p:nvPr>
        </p:nvSpPr>
        <p:spPr/>
        <p:txBody>
          <a:bodyPr/>
          <a:lstStyle/>
          <a:p>
            <a:r>
              <a:rPr lang="en-US" b="1" dirty="0" smtClean="0"/>
              <a:t>Paired ends</a:t>
            </a:r>
            <a:r>
              <a:rPr lang="en-US" dirty="0" smtClean="0"/>
              <a:t> are two sequences read directly from opposite ends of a single DNA molecule. The approximate length of fragments in a DNA library is known; this yields the approximate distance between paired ends</a:t>
            </a:r>
            <a:r>
              <a:rPr lang="en-US" dirty="0" smtClean="0"/>
              <a:t>.</a:t>
            </a:r>
            <a:endParaRPr lang="en-US" dirty="0" smtClean="0"/>
          </a:p>
          <a:p>
            <a:endParaRPr lang="en-US" dirty="0" smtClean="0"/>
          </a:p>
        </p:txBody>
      </p:sp>
      <p:sp>
        <p:nvSpPr>
          <p:cNvPr id="4" name="Date Placeholder 3"/>
          <p:cNvSpPr>
            <a:spLocks noGrp="1"/>
          </p:cNvSpPr>
          <p:nvPr>
            <p:ph type="dt" sz="half" idx="10"/>
          </p:nvPr>
        </p:nvSpPr>
        <p:spPr/>
        <p:txBody>
          <a:bodyPr/>
          <a:lstStyle/>
          <a:p>
            <a:r>
              <a:rPr lang="en-US" dirty="0"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14</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
        <p:nvSpPr>
          <p:cNvPr id="8" name="TextBox 7"/>
          <p:cNvSpPr txBox="1"/>
          <p:nvPr/>
        </p:nvSpPr>
        <p:spPr>
          <a:xfrm>
            <a:off x="539552" y="3754775"/>
            <a:ext cx="3240360" cy="2554545"/>
          </a:xfrm>
          <a:prstGeom prst="rect">
            <a:avLst/>
          </a:prstGeom>
          <a:noFill/>
        </p:spPr>
        <p:txBody>
          <a:bodyPr wrap="square" rtlCol="0">
            <a:spAutoFit/>
          </a:bodyPr>
          <a:lstStyle/>
          <a:p>
            <a:pPr marL="180000" indent="-180000">
              <a:buFont typeface="Arial" pitchFamily="34" charset="0"/>
              <a:buChar char="•"/>
            </a:pPr>
            <a:r>
              <a:rPr lang="en-US" sz="2000" dirty="0" smtClean="0"/>
              <a:t>One end is </a:t>
            </a:r>
            <a:r>
              <a:rPr lang="en-US" sz="2000" dirty="0" err="1" smtClean="0"/>
              <a:t>biotinylated</a:t>
            </a:r>
            <a:r>
              <a:rPr lang="en-US" sz="2000" dirty="0" smtClean="0"/>
              <a:t>.</a:t>
            </a:r>
          </a:p>
          <a:p>
            <a:pPr marL="180000" indent="-180000">
              <a:buFont typeface="Arial" pitchFamily="34" charset="0"/>
              <a:buChar char="•"/>
            </a:pPr>
            <a:r>
              <a:rPr lang="en-US" sz="2000" dirty="0" smtClean="0"/>
              <a:t>The molecule is circularized and sheared.</a:t>
            </a:r>
          </a:p>
          <a:p>
            <a:pPr marL="180000" indent="-180000">
              <a:buFont typeface="Arial" pitchFamily="34" charset="0"/>
              <a:buChar char="•"/>
            </a:pPr>
            <a:r>
              <a:rPr lang="en-US" sz="2000" dirty="0" smtClean="0"/>
              <a:t>Biotin-labeled fragments are affinity purified.</a:t>
            </a:r>
          </a:p>
          <a:p>
            <a:pPr marL="180000" indent="-180000">
              <a:buFont typeface="Arial" pitchFamily="34" charset="0"/>
              <a:buChar char="•"/>
            </a:pPr>
            <a:r>
              <a:rPr lang="en-US" sz="2000" dirty="0" smtClean="0"/>
              <a:t>Paired ends are sequenced.</a:t>
            </a:r>
          </a:p>
          <a:p>
            <a:pPr marL="180000" indent="-180000">
              <a:buFont typeface="Arial" pitchFamily="34" charset="0"/>
              <a:buChar char="•"/>
            </a:pPr>
            <a:r>
              <a:rPr lang="en-US" sz="2000" dirty="0" smtClean="0"/>
              <a:t>Approx. </a:t>
            </a:r>
            <a:r>
              <a:rPr lang="en-US" sz="2000" dirty="0" smtClean="0"/>
              <a:t>distance between mate pairs is known. </a:t>
            </a:r>
            <a:endParaRPr lang="en-US" sz="2000" dirty="0"/>
          </a:p>
        </p:txBody>
      </p:sp>
      <p:grpSp>
        <p:nvGrpSpPr>
          <p:cNvPr id="10" name="Group 9"/>
          <p:cNvGrpSpPr/>
          <p:nvPr/>
        </p:nvGrpSpPr>
        <p:grpSpPr>
          <a:xfrm>
            <a:off x="3843089" y="3331046"/>
            <a:ext cx="4905375" cy="2978274"/>
            <a:chOff x="3843089" y="3331046"/>
            <a:chExt cx="4905375" cy="2978274"/>
          </a:xfrm>
        </p:grpSpPr>
        <p:pic>
          <p:nvPicPr>
            <p:cNvPr id="7" name="Picture 6" descr="mate_pair_small.GIF"/>
            <p:cNvPicPr>
              <a:picLocks noChangeAspect="1"/>
            </p:cNvPicPr>
            <p:nvPr/>
          </p:nvPicPr>
          <p:blipFill>
            <a:blip r:embed="rId3" cstate="print"/>
            <a:stretch>
              <a:fillRect/>
            </a:stretch>
          </p:blipFill>
          <p:spPr>
            <a:xfrm>
              <a:off x="3843089" y="3331046"/>
              <a:ext cx="4905375" cy="2762250"/>
            </a:xfrm>
            <a:prstGeom prst="rect">
              <a:avLst/>
            </a:prstGeom>
          </p:spPr>
        </p:pic>
        <p:sp>
          <p:nvSpPr>
            <p:cNvPr id="9" name="TextBox 8"/>
            <p:cNvSpPr txBox="1"/>
            <p:nvPr/>
          </p:nvSpPr>
          <p:spPr>
            <a:xfrm>
              <a:off x="5285756" y="6032321"/>
              <a:ext cx="2020040" cy="276999"/>
            </a:xfrm>
            <a:prstGeom prst="rect">
              <a:avLst/>
            </a:prstGeom>
            <a:noFill/>
          </p:spPr>
          <p:txBody>
            <a:bodyPr wrap="none" rtlCol="0">
              <a:spAutoFit/>
            </a:bodyPr>
            <a:lstStyle/>
            <a:p>
              <a:r>
                <a:rPr lang="en-US" sz="1200" dirty="0" smtClean="0"/>
                <a:t>http://www.eurofinsdna.com</a:t>
              </a:r>
              <a:endParaRPr lang="en-US" sz="1200" dirty="0"/>
            </a:p>
          </p:txBody>
        </p:sp>
      </p:grpSp>
      <p:grpSp>
        <p:nvGrpSpPr>
          <p:cNvPr id="11" name="Group 10"/>
          <p:cNvGrpSpPr/>
          <p:nvPr/>
        </p:nvGrpSpPr>
        <p:grpSpPr>
          <a:xfrm>
            <a:off x="5580112" y="2031812"/>
            <a:ext cx="3168352" cy="965140"/>
            <a:chOff x="1835696" y="1866310"/>
            <a:chExt cx="3168352" cy="965140"/>
          </a:xfrm>
        </p:grpSpPr>
        <p:sp>
          <p:nvSpPr>
            <p:cNvPr id="12" name="TextBox 11"/>
            <p:cNvSpPr txBox="1"/>
            <p:nvPr/>
          </p:nvSpPr>
          <p:spPr>
            <a:xfrm>
              <a:off x="2987824" y="2492896"/>
              <a:ext cx="864096" cy="338554"/>
            </a:xfrm>
            <a:prstGeom prst="rect">
              <a:avLst/>
            </a:prstGeom>
            <a:noFill/>
          </p:spPr>
          <p:txBody>
            <a:bodyPr wrap="square" rtlCol="0">
              <a:spAutoFit/>
            </a:bodyPr>
            <a:lstStyle/>
            <a:p>
              <a:r>
                <a:rPr lang="en-US" sz="1600" dirty="0" smtClean="0"/>
                <a:t>~200 </a:t>
              </a:r>
              <a:r>
                <a:rPr lang="en-US" sz="1600" dirty="0" err="1" smtClean="0"/>
                <a:t>bp</a:t>
              </a:r>
              <a:endParaRPr lang="en-US" sz="1600" dirty="0"/>
            </a:p>
          </p:txBody>
        </p:sp>
        <p:sp>
          <p:nvSpPr>
            <p:cNvPr id="13" name="TextBox 12"/>
            <p:cNvSpPr txBox="1"/>
            <p:nvPr/>
          </p:nvSpPr>
          <p:spPr>
            <a:xfrm>
              <a:off x="2987824" y="1866310"/>
              <a:ext cx="864096" cy="338554"/>
            </a:xfrm>
            <a:prstGeom prst="rect">
              <a:avLst/>
            </a:prstGeom>
            <a:noFill/>
          </p:spPr>
          <p:txBody>
            <a:bodyPr wrap="square" rtlCol="0">
              <a:spAutoFit/>
            </a:bodyPr>
            <a:lstStyle/>
            <a:p>
              <a:r>
                <a:rPr lang="en-US" sz="1600" dirty="0" smtClean="0"/>
                <a:t>~300 </a:t>
              </a:r>
              <a:r>
                <a:rPr lang="en-US" sz="1600" dirty="0" err="1" smtClean="0"/>
                <a:t>bp</a:t>
              </a:r>
              <a:endParaRPr lang="en-US" sz="1600" dirty="0"/>
            </a:p>
          </p:txBody>
        </p:sp>
        <p:sp>
          <p:nvSpPr>
            <p:cNvPr id="14" name="TextBox 13"/>
            <p:cNvSpPr txBox="1"/>
            <p:nvPr/>
          </p:nvSpPr>
          <p:spPr>
            <a:xfrm>
              <a:off x="4355976" y="2348880"/>
              <a:ext cx="648072" cy="338554"/>
            </a:xfrm>
            <a:prstGeom prst="rect">
              <a:avLst/>
            </a:prstGeom>
            <a:noFill/>
          </p:spPr>
          <p:txBody>
            <a:bodyPr wrap="square" rtlCol="0">
              <a:spAutoFit/>
            </a:bodyPr>
            <a:lstStyle/>
            <a:p>
              <a:r>
                <a:rPr lang="en-US" sz="1600" dirty="0" smtClean="0"/>
                <a:t>50 </a:t>
              </a:r>
              <a:r>
                <a:rPr lang="en-US" sz="1600" dirty="0" err="1" smtClean="0"/>
                <a:t>bp</a:t>
              </a:r>
              <a:endParaRPr lang="en-US" sz="1600" dirty="0"/>
            </a:p>
          </p:txBody>
        </p:sp>
        <p:sp>
          <p:nvSpPr>
            <p:cNvPr id="15" name="TextBox 14"/>
            <p:cNvSpPr txBox="1"/>
            <p:nvPr/>
          </p:nvSpPr>
          <p:spPr>
            <a:xfrm>
              <a:off x="1835696" y="2348880"/>
              <a:ext cx="648072" cy="338554"/>
            </a:xfrm>
            <a:prstGeom prst="rect">
              <a:avLst/>
            </a:prstGeom>
            <a:noFill/>
          </p:spPr>
          <p:txBody>
            <a:bodyPr wrap="square" rtlCol="0">
              <a:spAutoFit/>
            </a:bodyPr>
            <a:lstStyle/>
            <a:p>
              <a:r>
                <a:rPr lang="en-US" sz="1600" dirty="0" smtClean="0"/>
                <a:t>50 </a:t>
              </a:r>
              <a:r>
                <a:rPr lang="en-US" sz="1600" dirty="0" err="1" smtClean="0"/>
                <a:t>bp</a:t>
              </a:r>
              <a:endParaRPr lang="en-US" sz="1600" dirty="0"/>
            </a:p>
          </p:txBody>
        </p:sp>
        <p:cxnSp>
          <p:nvCxnSpPr>
            <p:cNvPr id="16" name="Straight Connector 15"/>
            <p:cNvCxnSpPr/>
            <p:nvPr/>
          </p:nvCxnSpPr>
          <p:spPr>
            <a:xfrm>
              <a:off x="1979712" y="2370366"/>
              <a:ext cx="288032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55976" y="2370366"/>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79712" y="2370366"/>
              <a:ext cx="504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2000250" y="2135882"/>
              <a:ext cx="2828925" cy="171450"/>
            </a:xfrm>
            <a:custGeom>
              <a:avLst/>
              <a:gdLst>
                <a:gd name="connsiteX0" fmla="*/ 0 w 2828925"/>
                <a:gd name="connsiteY0" fmla="*/ 171450 h 171450"/>
                <a:gd name="connsiteX1" fmla="*/ 0 w 2828925"/>
                <a:gd name="connsiteY1" fmla="*/ 0 h 171450"/>
                <a:gd name="connsiteX2" fmla="*/ 2828925 w 2828925"/>
                <a:gd name="connsiteY2" fmla="*/ 0 h 171450"/>
                <a:gd name="connsiteX3" fmla="*/ 2828925 w 2828925"/>
                <a:gd name="connsiteY3" fmla="*/ 142875 h 171450"/>
              </a:gdLst>
              <a:ahLst/>
              <a:cxnLst>
                <a:cxn ang="0">
                  <a:pos x="connsiteX0" y="connsiteY0"/>
                </a:cxn>
                <a:cxn ang="0">
                  <a:pos x="connsiteX1" y="connsiteY1"/>
                </a:cxn>
                <a:cxn ang="0">
                  <a:pos x="connsiteX2" y="connsiteY2"/>
                </a:cxn>
                <a:cxn ang="0">
                  <a:pos x="connsiteX3" y="connsiteY3"/>
                </a:cxn>
              </a:cxnLst>
              <a:rect l="l" t="t" r="r" b="b"/>
              <a:pathLst>
                <a:path w="2828925" h="171450">
                  <a:moveTo>
                    <a:pt x="0" y="171450"/>
                  </a:moveTo>
                  <a:lnTo>
                    <a:pt x="0" y="0"/>
                  </a:lnTo>
                  <a:lnTo>
                    <a:pt x="2828925" y="0"/>
                  </a:lnTo>
                  <a:lnTo>
                    <a:pt x="2828925" y="1428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483768" y="2420888"/>
              <a:ext cx="1872208" cy="144016"/>
            </a:xfrm>
            <a:custGeom>
              <a:avLst/>
              <a:gdLst>
                <a:gd name="connsiteX0" fmla="*/ 0 w 1809750"/>
                <a:gd name="connsiteY0" fmla="*/ 0 h 123825"/>
                <a:gd name="connsiteX1" fmla="*/ 0 w 1809750"/>
                <a:gd name="connsiteY1" fmla="*/ 123825 h 123825"/>
                <a:gd name="connsiteX2" fmla="*/ 1809750 w 1809750"/>
                <a:gd name="connsiteY2" fmla="*/ 123825 h 123825"/>
                <a:gd name="connsiteX3" fmla="*/ 1809750 w 1809750"/>
                <a:gd name="connsiteY3" fmla="*/ 38100 h 123825"/>
              </a:gdLst>
              <a:ahLst/>
              <a:cxnLst>
                <a:cxn ang="0">
                  <a:pos x="connsiteX0" y="connsiteY0"/>
                </a:cxn>
                <a:cxn ang="0">
                  <a:pos x="connsiteX1" y="connsiteY1"/>
                </a:cxn>
                <a:cxn ang="0">
                  <a:pos x="connsiteX2" y="connsiteY2"/>
                </a:cxn>
                <a:cxn ang="0">
                  <a:pos x="connsiteX3" y="connsiteY3"/>
                </a:cxn>
              </a:cxnLst>
              <a:rect l="l" t="t" r="r" b="b"/>
              <a:pathLst>
                <a:path w="1809750" h="123825">
                  <a:moveTo>
                    <a:pt x="0" y="0"/>
                  </a:moveTo>
                  <a:lnTo>
                    <a:pt x="0" y="123825"/>
                  </a:lnTo>
                  <a:lnTo>
                    <a:pt x="1809750" y="123825"/>
                  </a:lnTo>
                  <a:lnTo>
                    <a:pt x="1809750" y="3810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TextBox 20"/>
          <p:cNvSpPr txBox="1"/>
          <p:nvPr/>
        </p:nvSpPr>
        <p:spPr>
          <a:xfrm>
            <a:off x="467544" y="2588711"/>
            <a:ext cx="4968552" cy="1200329"/>
          </a:xfrm>
          <a:prstGeom prst="rect">
            <a:avLst/>
          </a:prstGeom>
          <a:solidFill>
            <a:schemeClr val="bg1"/>
          </a:solidFill>
        </p:spPr>
        <p:txBody>
          <a:bodyPr wrap="square" rtlCol="0">
            <a:spAutoFit/>
          </a:bodyPr>
          <a:lstStyle/>
          <a:p>
            <a:r>
              <a:rPr lang="en-US" sz="2400" b="1" dirty="0" smtClean="0"/>
              <a:t>Mate pairs</a:t>
            </a:r>
            <a:r>
              <a:rPr lang="en-US" sz="2400" dirty="0" smtClean="0"/>
              <a:t> </a:t>
            </a:r>
            <a:r>
              <a:rPr lang="en-US" sz="2400" dirty="0" smtClean="0"/>
              <a:t>(</a:t>
            </a:r>
            <a:r>
              <a:rPr lang="en-US" sz="2400" dirty="0" err="1" smtClean="0"/>
              <a:t>Illumina</a:t>
            </a:r>
            <a:r>
              <a:rPr lang="en-US" sz="2400" dirty="0" smtClean="0"/>
              <a:t> </a:t>
            </a:r>
            <a:r>
              <a:rPr lang="en-US" sz="2400" dirty="0" smtClean="0"/>
              <a:t>terminology) are two sequences from opposite ends of a longer DNA molecule (2–5 kb insert).</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sequencing data</a:t>
            </a:r>
            <a:endParaRPr lang="en-US" dirty="0"/>
          </a:p>
        </p:txBody>
      </p:sp>
      <p:sp>
        <p:nvSpPr>
          <p:cNvPr id="3" name="Content Placeholder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normAutofit/>
          </a:bodyPr>
          <a:lstStyle/>
          <a:p>
            <a:r>
              <a:rPr lang="en-US" dirty="0" smtClean="0"/>
              <a:t>Characteristics of sequencing data that can affect the choice of assembler:</a:t>
            </a:r>
          </a:p>
          <a:p>
            <a:pPr lvl="1"/>
            <a:r>
              <a:rPr lang="en-US" dirty="0" smtClean="0"/>
              <a:t>The technology for generating the reads.</a:t>
            </a:r>
          </a:p>
          <a:p>
            <a:pPr lvl="1"/>
            <a:r>
              <a:rPr lang="en-US" dirty="0" smtClean="0"/>
              <a:t>The read lengths.</a:t>
            </a:r>
          </a:p>
          <a:p>
            <a:pPr lvl="1"/>
            <a:r>
              <a:rPr lang="en-US" dirty="0" smtClean="0"/>
              <a:t>The error characteristics of the reads.</a:t>
            </a:r>
          </a:p>
          <a:p>
            <a:pPr lvl="1"/>
            <a:r>
              <a:rPr lang="en-US" dirty="0" smtClean="0"/>
              <a:t>Whether and how the reads are “paired.”</a:t>
            </a:r>
          </a:p>
          <a:p>
            <a:pPr lvl="1"/>
            <a:r>
              <a:rPr lang="en-US" dirty="0" smtClean="0"/>
              <a:t>The availability of a reference genome for the same or a homologous species.</a:t>
            </a:r>
          </a:p>
          <a:p>
            <a:r>
              <a:rPr lang="en-US" dirty="0" smtClean="0"/>
              <a:t>Both papers use Illumina </a:t>
            </a:r>
            <a:r>
              <a:rPr lang="en-US" dirty="0" err="1" smtClean="0"/>
              <a:t>HiSeq</a:t>
            </a:r>
            <a:r>
              <a:rPr lang="en-US" dirty="0" smtClean="0"/>
              <a:t> data. Comparing assemblers using other sequencing technologies may yield different results, but the same methodologies can be applied for the comparison.</a:t>
            </a:r>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15</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GAGE</a:t>
            </a:r>
            <a:endParaRPr lang="en-US" dirty="0"/>
          </a:p>
        </p:txBody>
      </p:sp>
      <p:graphicFrame>
        <p:nvGraphicFramePr>
          <p:cNvPr id="7" name="Content Placeholder 6"/>
          <p:cNvGraphicFramePr>
            <a:graphicFrameLocks noGrp="1"/>
          </p:cNvGraphicFramePr>
          <p:nvPr>
            <p:ph idx="1"/>
          </p:nvPr>
        </p:nvGraphicFramePr>
        <p:xfrm>
          <a:off x="457200" y="1054328"/>
          <a:ext cx="8385271" cy="4617720"/>
        </p:xfrm>
        <a:graphic>
          <a:graphicData uri="http://schemas.openxmlformats.org/drawingml/2006/table">
            <a:tbl>
              <a:tblPr firstRow="1" bandRow="1">
                <a:tableStyleId>{5C22544A-7EE6-4342-B048-85BDC9FD1C3A}</a:tableStyleId>
              </a:tblPr>
              <a:tblGrid>
                <a:gridCol w="1810544"/>
                <a:gridCol w="1636967"/>
                <a:gridCol w="1645920"/>
                <a:gridCol w="1645920"/>
                <a:gridCol w="1645920"/>
              </a:tblGrid>
              <a:tr h="370840">
                <a:tc>
                  <a:txBody>
                    <a:bodyPr/>
                    <a:lstStyle/>
                    <a:p>
                      <a:r>
                        <a:rPr lang="en-US" b="0" dirty="0" smtClean="0">
                          <a:solidFill>
                            <a:schemeClr val="tx1"/>
                          </a:solidFill>
                        </a:rPr>
                        <a:t>Species</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i="1" dirty="0" smtClean="0">
                          <a:solidFill>
                            <a:schemeClr val="tx1"/>
                          </a:solidFill>
                        </a:rPr>
                        <a:t>Staphylococcus</a:t>
                      </a:r>
                    </a:p>
                    <a:p>
                      <a:pPr algn="ctr"/>
                      <a:r>
                        <a:rPr lang="en-US" b="0" i="1" dirty="0" err="1" smtClean="0">
                          <a:solidFill>
                            <a:schemeClr val="tx1"/>
                          </a:solidFill>
                        </a:rPr>
                        <a:t>aureus</a:t>
                      </a:r>
                      <a:endParaRPr lang="en-US" b="0" i="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i="1" dirty="0" err="1" smtClean="0">
                          <a:solidFill>
                            <a:schemeClr val="tx1"/>
                          </a:solidFill>
                        </a:rPr>
                        <a:t>Rhodobacter</a:t>
                      </a:r>
                      <a:endParaRPr lang="en-US" b="0" i="1" dirty="0" smtClean="0">
                        <a:solidFill>
                          <a:schemeClr val="tx1"/>
                        </a:solidFill>
                      </a:endParaRPr>
                    </a:p>
                    <a:p>
                      <a:pPr algn="ctr"/>
                      <a:r>
                        <a:rPr lang="en-US" b="0" i="1" dirty="0" err="1" smtClean="0">
                          <a:solidFill>
                            <a:schemeClr val="tx1"/>
                          </a:solidFill>
                        </a:rPr>
                        <a:t>sphaeroides</a:t>
                      </a:r>
                      <a:endParaRPr lang="en-US" b="0" i="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i="1" dirty="0" smtClean="0">
                          <a:solidFill>
                            <a:schemeClr val="tx1"/>
                          </a:solidFill>
                        </a:rPr>
                        <a:t>Homo sapiens </a:t>
                      </a:r>
                      <a:r>
                        <a:rPr lang="en-US" b="0" i="1" dirty="0" err="1" smtClean="0">
                          <a:solidFill>
                            <a:schemeClr val="tx1"/>
                          </a:solidFill>
                        </a:rPr>
                        <a:t>chr</a:t>
                      </a:r>
                      <a:r>
                        <a:rPr lang="en-US" b="0" i="1" dirty="0" smtClean="0">
                          <a:solidFill>
                            <a:schemeClr val="tx1"/>
                          </a:solidFill>
                        </a:rPr>
                        <a:t> 14</a:t>
                      </a:r>
                      <a:endParaRPr lang="en-US" b="0" i="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i="1" dirty="0" err="1" smtClean="0">
                          <a:solidFill>
                            <a:schemeClr val="tx1"/>
                          </a:solidFill>
                        </a:rPr>
                        <a:t>Bombus</a:t>
                      </a:r>
                      <a:endParaRPr lang="en-US" b="0" i="1" dirty="0" smtClean="0">
                        <a:solidFill>
                          <a:schemeClr val="tx1"/>
                        </a:solidFill>
                      </a:endParaRPr>
                    </a:p>
                    <a:p>
                      <a:pPr algn="ctr"/>
                      <a:r>
                        <a:rPr lang="en-US" b="0" i="1" dirty="0" smtClean="0">
                          <a:solidFill>
                            <a:schemeClr val="tx1"/>
                          </a:solidFill>
                        </a:rPr>
                        <a:t>impatiens</a:t>
                      </a:r>
                      <a:endParaRPr lang="en-US" b="0" i="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Size</a:t>
                      </a:r>
                      <a:r>
                        <a:rPr lang="en-US" baseline="0" dirty="0" smtClean="0"/>
                        <a:t> (Mb)</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2.90</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4.60</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88.29</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~250</a:t>
                      </a:r>
                      <a:endParaRPr lang="en-US" dirty="0"/>
                    </a:p>
                  </a:txBody>
                  <a:tcPr>
                    <a:lnT w="12700" cap="flat" cmpd="sng" algn="ctr">
                      <a:solidFill>
                        <a:schemeClr val="tx1"/>
                      </a:solidFill>
                      <a:prstDash val="solid"/>
                      <a:round/>
                      <a:headEnd type="none" w="med" len="med"/>
                      <a:tailEnd type="none" w="med" len="med"/>
                    </a:lnT>
                    <a:noFill/>
                  </a:tcPr>
                </a:tc>
              </a:tr>
              <a:tr h="370840">
                <a:tc>
                  <a:txBody>
                    <a:bodyPr/>
                    <a:lstStyle/>
                    <a:p>
                      <a:r>
                        <a:rPr lang="en-US" dirty="0" smtClean="0"/>
                        <a:t>Read length</a:t>
                      </a:r>
                      <a:endParaRPr lang="en-US" dirty="0"/>
                    </a:p>
                  </a:txBody>
                  <a:tcPr>
                    <a:lnB w="12700" cap="flat" cmpd="sng" algn="ctr">
                      <a:noFill/>
                      <a:prstDash val="solid"/>
                      <a:round/>
                      <a:headEnd type="none" w="med" len="med"/>
                      <a:tailEnd type="none" w="med" len="med"/>
                    </a:lnB>
                    <a:noFill/>
                  </a:tcPr>
                </a:tc>
                <a:tc>
                  <a:txBody>
                    <a:bodyPr/>
                    <a:lstStyle/>
                    <a:p>
                      <a:pPr algn="ctr"/>
                      <a:r>
                        <a:rPr lang="en-US" dirty="0" smtClean="0"/>
                        <a:t>101, 37</a:t>
                      </a:r>
                      <a:endParaRPr lang="en-US" dirty="0"/>
                    </a:p>
                  </a:txBody>
                  <a:tcPr>
                    <a:lnB w="12700" cap="flat" cmpd="sng" algn="ctr">
                      <a:noFill/>
                      <a:prstDash val="solid"/>
                      <a:round/>
                      <a:headEnd type="none" w="med" len="med"/>
                      <a:tailEnd type="none" w="med" len="med"/>
                    </a:lnB>
                    <a:noFill/>
                  </a:tcPr>
                </a:tc>
                <a:tc>
                  <a:txBody>
                    <a:bodyPr/>
                    <a:lstStyle/>
                    <a:p>
                      <a:pPr algn="ctr"/>
                      <a:r>
                        <a:rPr lang="en-US" dirty="0" smtClean="0"/>
                        <a:t>101</a:t>
                      </a:r>
                      <a:endParaRPr lang="en-US" dirty="0"/>
                    </a:p>
                  </a:txBody>
                  <a:tcPr>
                    <a:lnB w="12700" cap="flat" cmpd="sng" algn="ctr">
                      <a:noFill/>
                      <a:prstDash val="solid"/>
                      <a:round/>
                      <a:headEnd type="none" w="med" len="med"/>
                      <a:tailEnd type="none" w="med" len="med"/>
                    </a:lnB>
                    <a:noFill/>
                  </a:tcPr>
                </a:tc>
                <a:tc>
                  <a:txBody>
                    <a:bodyPr/>
                    <a:lstStyle/>
                    <a:p>
                      <a:pPr algn="ctr"/>
                      <a:r>
                        <a:rPr lang="en-US" dirty="0" smtClean="0"/>
                        <a:t>101</a:t>
                      </a:r>
                      <a:endParaRPr lang="en-US" dirty="0"/>
                    </a:p>
                  </a:txBody>
                  <a:tcPr>
                    <a:lnB w="12700" cap="flat" cmpd="sng" algn="ctr">
                      <a:noFill/>
                      <a:prstDash val="solid"/>
                      <a:round/>
                      <a:headEnd type="none" w="med" len="med"/>
                      <a:tailEnd type="none" w="med" len="med"/>
                    </a:lnB>
                    <a:noFill/>
                  </a:tcPr>
                </a:tc>
                <a:tc>
                  <a:txBody>
                    <a:bodyPr/>
                    <a:lstStyle/>
                    <a:p>
                      <a:pPr algn="ctr"/>
                      <a:r>
                        <a:rPr lang="en-US" dirty="0" smtClean="0"/>
                        <a:t>124</a:t>
                      </a:r>
                      <a:endParaRPr lang="en-US" dirty="0"/>
                    </a:p>
                  </a:txBody>
                  <a:tcPr>
                    <a:lnB w="12700" cap="flat" cmpd="sng" algn="ctr">
                      <a:noFill/>
                      <a:prstDash val="solid"/>
                      <a:round/>
                      <a:headEnd type="none" w="med" len="med"/>
                      <a:tailEnd type="none" w="med" len="med"/>
                    </a:lnB>
                    <a:noFill/>
                  </a:tcPr>
                </a:tc>
              </a:tr>
              <a:tr h="370840">
                <a:tc>
                  <a:txBody>
                    <a:bodyPr/>
                    <a:lstStyle/>
                    <a:p>
                      <a:r>
                        <a:rPr lang="en-US" dirty="0" smtClean="0"/>
                        <a:t># chromosomes</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1 </a:t>
                      </a:r>
                      <a:r>
                        <a:rPr lang="en-US" dirty="0" err="1" smtClean="0"/>
                        <a:t>chr</a:t>
                      </a:r>
                      <a:r>
                        <a:rPr lang="en-US" dirty="0" smtClean="0"/>
                        <a:t>, 1 plasmid</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2 </a:t>
                      </a:r>
                      <a:r>
                        <a:rPr lang="en-US" dirty="0" err="1" smtClean="0"/>
                        <a:t>chr</a:t>
                      </a:r>
                      <a:r>
                        <a:rPr lang="en-US" dirty="0" smtClean="0"/>
                        <a:t>, 5</a:t>
                      </a:r>
                      <a:r>
                        <a:rPr lang="en-US" baseline="0" dirty="0" smtClean="0"/>
                        <a:t> plasmid</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1 </a:t>
                      </a:r>
                      <a:r>
                        <a:rPr lang="en-US" dirty="0" err="1" smtClean="0"/>
                        <a:t>chr</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16</a:t>
                      </a:r>
                      <a:r>
                        <a:rPr lang="en-US" baseline="0" dirty="0" smtClean="0"/>
                        <a:t> or 32 </a:t>
                      </a:r>
                      <a:r>
                        <a:rPr lang="en-US" baseline="0" dirty="0" err="1" smtClean="0"/>
                        <a:t>chr</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t>Reference</a:t>
                      </a:r>
                      <a:r>
                        <a:rPr lang="en-US" baseline="0" dirty="0" smtClean="0"/>
                        <a:t> genome?</a:t>
                      </a:r>
                      <a:endParaRPr lang="en-US"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Yes</a:t>
                      </a:r>
                      <a:endParaRPr lang="en-US"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Yes</a:t>
                      </a:r>
                      <a:endParaRPr lang="en-US"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Yes</a:t>
                      </a:r>
                      <a:endParaRPr lang="en-US"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No</a:t>
                      </a:r>
                      <a:endParaRPr lang="en-US"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Library 1: # reads</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1,294,104</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2,050,868</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36,504,800</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303,118,594</a:t>
                      </a:r>
                      <a:endParaRPr lang="en-US" dirty="0"/>
                    </a:p>
                  </a:txBody>
                  <a:tcPr>
                    <a:lnT w="12700" cap="flat" cmpd="sng" algn="ctr">
                      <a:solidFill>
                        <a:schemeClr val="tx1"/>
                      </a:solidFill>
                      <a:prstDash val="solid"/>
                      <a:round/>
                      <a:headEnd type="none" w="med" len="med"/>
                      <a:tailEnd type="none" w="med" len="med"/>
                    </a:lnT>
                    <a:noFill/>
                  </a:tcPr>
                </a:tc>
              </a:tr>
              <a:tr h="370840">
                <a:tc>
                  <a:txBody>
                    <a:bodyPr/>
                    <a:lstStyle/>
                    <a:p>
                      <a:pPr algn="r"/>
                      <a:r>
                        <a:rPr lang="en-US" dirty="0" smtClean="0"/>
                        <a:t>Fragment</a:t>
                      </a:r>
                      <a:r>
                        <a:rPr lang="en-US" baseline="0" dirty="0" smtClean="0"/>
                        <a:t> size</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180</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180</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155</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400</a:t>
                      </a:r>
                      <a:endParaRPr lang="en-US" dirty="0"/>
                    </a:p>
                  </a:txBody>
                  <a:tcPr>
                    <a:lnB w="12700" cap="flat" cmpd="sng" algn="ctr">
                      <a:solidFill>
                        <a:schemeClr val="tx1"/>
                      </a:solidFill>
                      <a:prstDash val="solid"/>
                      <a:round/>
                      <a:headEnd type="none" w="med" len="med"/>
                      <a:tailEnd type="none" w="med" len="med"/>
                    </a:lnB>
                    <a:noFill/>
                  </a:tcPr>
                </a:tc>
              </a:tr>
              <a:tr h="370840">
                <a:tc>
                  <a:txBody>
                    <a:bodyPr/>
                    <a:lstStyle/>
                    <a:p>
                      <a:r>
                        <a:rPr lang="en-US" dirty="0" smtClean="0"/>
                        <a:t>Library 2:</a:t>
                      </a:r>
                      <a:r>
                        <a:rPr lang="en-US" baseline="0" dirty="0" smtClean="0"/>
                        <a:t> </a:t>
                      </a:r>
                      <a:r>
                        <a:rPr lang="en-US" dirty="0" smtClean="0"/>
                        <a:t># reads</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3,494,070</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2,050,868</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22,669,408</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129,118,270</a:t>
                      </a:r>
                      <a:endParaRPr lang="en-US" dirty="0"/>
                    </a:p>
                  </a:txBody>
                  <a:tcPr>
                    <a:lnT w="12700" cap="flat" cmpd="sng" algn="ctr">
                      <a:solidFill>
                        <a:schemeClr val="tx1"/>
                      </a:solidFill>
                      <a:prstDash val="solid"/>
                      <a:round/>
                      <a:headEnd type="none" w="med" len="med"/>
                      <a:tailEnd type="none" w="med" len="med"/>
                    </a:lnT>
                    <a:noFill/>
                  </a:tcPr>
                </a:tc>
              </a:tr>
              <a:tr h="370840">
                <a:tc>
                  <a:txBody>
                    <a:bodyPr/>
                    <a:lstStyle/>
                    <a:p>
                      <a:pPr algn="r"/>
                      <a:r>
                        <a:rPr lang="en-US" dirty="0" smtClean="0"/>
                        <a:t>Fragment</a:t>
                      </a:r>
                      <a:r>
                        <a:rPr lang="en-US" baseline="0" dirty="0" smtClean="0"/>
                        <a:t> size</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3,500</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3,500</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2,280 – 2,800</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3,000 – 4,000</a:t>
                      </a:r>
                      <a:endParaRPr lang="en-US" dirty="0"/>
                    </a:p>
                  </a:txBody>
                  <a:tcPr>
                    <a:lnB w="12700" cap="flat" cmpd="sng" algn="ctr">
                      <a:solidFill>
                        <a:schemeClr val="tx1"/>
                      </a:solidFill>
                      <a:prstDash val="solid"/>
                      <a:round/>
                      <a:headEnd type="none" w="med" len="med"/>
                      <a:tailEnd type="none" w="med" len="med"/>
                    </a:lnB>
                    <a:noFill/>
                  </a:tcPr>
                </a:tc>
              </a:tr>
              <a:tr h="370840">
                <a:tc>
                  <a:txBody>
                    <a:bodyPr/>
                    <a:lstStyle/>
                    <a:p>
                      <a:r>
                        <a:rPr lang="en-US" dirty="0" smtClean="0"/>
                        <a:t>Library</a:t>
                      </a:r>
                      <a:r>
                        <a:rPr lang="en-US" baseline="0" dirty="0" smtClean="0"/>
                        <a:t> 3: </a:t>
                      </a:r>
                      <a:r>
                        <a:rPr lang="en-US" dirty="0" smtClean="0"/>
                        <a:t># reads</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endParaRPr lang="en-US" dirty="0"/>
                    </a:p>
                  </a:txBody>
                  <a:tcPr>
                    <a:lnT w="12700" cap="flat" cmpd="sng" algn="ctr">
                      <a:solidFill>
                        <a:schemeClr val="tx1"/>
                      </a:solidFill>
                      <a:prstDash val="solid"/>
                      <a:round/>
                      <a:headEnd type="none" w="med" len="med"/>
                      <a:tailEnd type="none" w="med" len="med"/>
                    </a:lnT>
                    <a:noFill/>
                  </a:tcPr>
                </a:tc>
                <a:tc>
                  <a:txBody>
                    <a:bodyPr/>
                    <a:lstStyle/>
                    <a:p>
                      <a:pPr algn="ct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2,405,064</a:t>
                      </a:r>
                      <a:endParaRPr lang="en-US" dirty="0"/>
                    </a:p>
                  </a:txBody>
                  <a:tcPr>
                    <a:lnT w="12700" cap="flat" cmpd="sng" algn="ctr">
                      <a:solidFill>
                        <a:schemeClr val="tx1"/>
                      </a:solidFill>
                      <a:prstDash val="solid"/>
                      <a:round/>
                      <a:headEnd type="none" w="med" len="med"/>
                      <a:tailEnd type="none" w="med" len="med"/>
                    </a:lnT>
                    <a:noFill/>
                  </a:tcPr>
                </a:tc>
                <a:tc>
                  <a:txBody>
                    <a:bodyPr/>
                    <a:lstStyle/>
                    <a:p>
                      <a:pPr algn="ctr"/>
                      <a:r>
                        <a:rPr lang="en-US" dirty="0" smtClean="0"/>
                        <a:t>65,081,280</a:t>
                      </a:r>
                      <a:endParaRPr lang="en-US" dirty="0"/>
                    </a:p>
                  </a:txBody>
                  <a:tcPr>
                    <a:lnT w="12700" cap="flat" cmpd="sng" algn="ctr">
                      <a:solidFill>
                        <a:schemeClr val="tx1"/>
                      </a:solidFill>
                      <a:prstDash val="solid"/>
                      <a:round/>
                      <a:headEnd type="none" w="med" len="med"/>
                      <a:tailEnd type="none" w="med" len="med"/>
                    </a:lnT>
                    <a:no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Fragment</a:t>
                      </a:r>
                      <a:r>
                        <a:rPr lang="en-US" baseline="0" dirty="0" smtClean="0"/>
                        <a:t> size</a:t>
                      </a:r>
                      <a:endParaRPr lang="en-US" dirty="0" smtClean="0"/>
                    </a:p>
                  </a:txBody>
                  <a:tcPr>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35 </a:t>
                      </a:r>
                      <a:r>
                        <a:rPr lang="en-US" dirty="0" err="1" smtClean="0"/>
                        <a:t>kbp</a:t>
                      </a:r>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t>8 </a:t>
                      </a:r>
                      <a:r>
                        <a:rPr lang="en-US" dirty="0" err="1" smtClean="0"/>
                        <a:t>kbp</a:t>
                      </a:r>
                      <a:endParaRPr lang="en-US" dirty="0"/>
                    </a:p>
                  </a:txBody>
                  <a:tcPr>
                    <a:lnB w="12700" cap="flat" cmpd="sng" algn="ctr">
                      <a:solidFill>
                        <a:schemeClr val="tx1"/>
                      </a:solidFill>
                      <a:prstDash val="solid"/>
                      <a:round/>
                      <a:headEnd type="none" w="med" len="med"/>
                      <a:tailEnd type="none" w="med" len="med"/>
                    </a:lnB>
                    <a:noFill/>
                  </a:tcPr>
                </a:tc>
              </a:tr>
            </a:tbl>
          </a:graphicData>
        </a:graphic>
      </p:graphicFrame>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16</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The </a:t>
            </a:r>
            <a:r>
              <a:rPr lang="en-US" dirty="0" err="1" smtClean="0"/>
              <a:t>Assemblathon</a:t>
            </a:r>
            <a:r>
              <a:rPr lang="en-US" dirty="0" smtClean="0"/>
              <a:t> genome</a:t>
            </a:r>
            <a:endParaRPr lang="en-US" dirty="0"/>
          </a:p>
        </p:txBody>
      </p:sp>
      <p:sp>
        <p:nvSpPr>
          <p:cNvPr id="3" name="Content Placeholder 2"/>
          <p:cNvSpPr>
            <a:spLocks noGrp="1"/>
          </p:cNvSpPr>
          <p:nvPr>
            <p:ph idx="1"/>
          </p:nvPr>
        </p:nvSpPr>
        <p:spPr/>
        <p:txBody>
          <a:bodyPr/>
          <a:lstStyle/>
          <a:p>
            <a:r>
              <a:rPr lang="en-US" dirty="0" smtClean="0"/>
              <a:t>The idea: A novel diploid genome, with nearest homologous genome significantly diverged; similar to vertebrate, but smaller.</a:t>
            </a:r>
          </a:p>
          <a:p>
            <a:r>
              <a:rPr lang="en-US" dirty="0" smtClean="0"/>
              <a:t>Simulated evolution using the Evolver toolset.</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17</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pic>
        <p:nvPicPr>
          <p:cNvPr id="7" name="Picture 6" descr="earl fig 1.jpg"/>
          <p:cNvPicPr>
            <a:picLocks noChangeAspect="1"/>
          </p:cNvPicPr>
          <p:nvPr/>
        </p:nvPicPr>
        <p:blipFill>
          <a:blip r:embed="rId3" cstate="print"/>
          <a:stretch>
            <a:fillRect/>
          </a:stretch>
        </p:blipFill>
        <p:spPr>
          <a:xfrm>
            <a:off x="893350" y="3200400"/>
            <a:ext cx="6159500" cy="2266950"/>
          </a:xfrm>
          <a:prstGeom prst="rect">
            <a:avLst/>
          </a:prstGeom>
        </p:spPr>
      </p:pic>
      <p:sp>
        <p:nvSpPr>
          <p:cNvPr id="8" name="TextBox 7"/>
          <p:cNvSpPr txBox="1"/>
          <p:nvPr/>
        </p:nvSpPr>
        <p:spPr>
          <a:xfrm>
            <a:off x="55150" y="3011269"/>
            <a:ext cx="2362200" cy="646331"/>
          </a:xfrm>
          <a:prstGeom prst="rect">
            <a:avLst/>
          </a:prstGeom>
          <a:noFill/>
          <a:ln>
            <a:solidFill>
              <a:schemeClr val="accent1">
                <a:lumMod val="75000"/>
              </a:schemeClr>
            </a:solidFill>
          </a:ln>
        </p:spPr>
        <p:txBody>
          <a:bodyPr wrap="square" rtlCol="0">
            <a:spAutoFit/>
          </a:bodyPr>
          <a:lstStyle/>
          <a:p>
            <a:pPr algn="ctr"/>
            <a:r>
              <a:rPr lang="en-US" i="1" dirty="0" smtClean="0"/>
              <a:t>Homo sapiens </a:t>
            </a:r>
            <a:r>
              <a:rPr lang="en-US" dirty="0" err="1" smtClean="0"/>
              <a:t>chr</a:t>
            </a:r>
            <a:r>
              <a:rPr lang="en-US" dirty="0" smtClean="0"/>
              <a:t>. 13:</a:t>
            </a:r>
          </a:p>
          <a:p>
            <a:pPr algn="ctr"/>
            <a:r>
              <a:rPr lang="en-US" dirty="0" smtClean="0"/>
              <a:t>Sequence + annotation</a:t>
            </a:r>
            <a:endParaRPr lang="en-US" dirty="0"/>
          </a:p>
        </p:txBody>
      </p:sp>
      <p:sp>
        <p:nvSpPr>
          <p:cNvPr id="9" name="TextBox 8"/>
          <p:cNvSpPr txBox="1"/>
          <p:nvPr/>
        </p:nvSpPr>
        <p:spPr>
          <a:xfrm>
            <a:off x="1274350" y="4953000"/>
            <a:ext cx="3294141" cy="369332"/>
          </a:xfrm>
          <a:prstGeom prst="rect">
            <a:avLst/>
          </a:prstGeom>
          <a:noFill/>
          <a:ln>
            <a:solidFill>
              <a:schemeClr val="accent1">
                <a:lumMod val="75000"/>
              </a:schemeClr>
            </a:solidFill>
          </a:ln>
        </p:spPr>
        <p:txBody>
          <a:bodyPr wrap="none" rtlCol="0">
            <a:spAutoFit/>
          </a:bodyPr>
          <a:lstStyle/>
          <a:p>
            <a:r>
              <a:rPr lang="en-US" dirty="0" smtClean="0"/>
              <a:t>Evolution ~200 million years (my)</a:t>
            </a:r>
            <a:endParaRPr lang="en-US" dirty="0"/>
          </a:p>
        </p:txBody>
      </p:sp>
      <p:cxnSp>
        <p:nvCxnSpPr>
          <p:cNvPr id="14" name="Straight Arrow Connector 13"/>
          <p:cNvCxnSpPr/>
          <p:nvPr/>
        </p:nvCxnSpPr>
        <p:spPr>
          <a:xfrm rot="5400000" flipH="1" flipV="1">
            <a:off x="2760250" y="4761706"/>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133600" y="5486400"/>
            <a:ext cx="3064999" cy="369332"/>
          </a:xfrm>
          <a:prstGeom prst="rect">
            <a:avLst/>
          </a:prstGeom>
          <a:noFill/>
          <a:ln>
            <a:solidFill>
              <a:schemeClr val="accent1">
                <a:lumMod val="75000"/>
              </a:schemeClr>
            </a:solidFill>
          </a:ln>
        </p:spPr>
        <p:txBody>
          <a:bodyPr wrap="none" rtlCol="0">
            <a:spAutoFit/>
          </a:bodyPr>
          <a:lstStyle/>
          <a:p>
            <a:r>
              <a:rPr lang="en-US" dirty="0" smtClean="0"/>
              <a:t>Most recent common ancestor</a:t>
            </a:r>
            <a:endParaRPr lang="en-US" dirty="0"/>
          </a:p>
        </p:txBody>
      </p:sp>
      <p:cxnSp>
        <p:nvCxnSpPr>
          <p:cNvPr id="19" name="Straight Arrow Connector 18"/>
          <p:cNvCxnSpPr/>
          <p:nvPr/>
        </p:nvCxnSpPr>
        <p:spPr>
          <a:xfrm rot="5400000" flipH="1" flipV="1">
            <a:off x="4512850" y="5067300"/>
            <a:ext cx="838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1045750" y="38862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59585" y="2373868"/>
            <a:ext cx="3260215" cy="369332"/>
          </a:xfrm>
          <a:prstGeom prst="rect">
            <a:avLst/>
          </a:prstGeom>
          <a:noFill/>
          <a:ln>
            <a:solidFill>
              <a:schemeClr val="accent1">
                <a:lumMod val="75000"/>
              </a:schemeClr>
            </a:solidFill>
          </a:ln>
        </p:spPr>
        <p:txBody>
          <a:bodyPr wrap="none" rtlCol="0">
            <a:spAutoFit/>
          </a:bodyPr>
          <a:lstStyle/>
          <a:p>
            <a:r>
              <a:rPr lang="en-US" dirty="0" smtClean="0"/>
              <a:t>Two lineages, ~50 my divergence</a:t>
            </a:r>
            <a:endParaRPr lang="en-US" dirty="0"/>
          </a:p>
        </p:txBody>
      </p:sp>
      <p:cxnSp>
        <p:nvCxnSpPr>
          <p:cNvPr id="28" name="Straight Arrow Connector 27"/>
          <p:cNvCxnSpPr/>
          <p:nvPr/>
        </p:nvCxnSpPr>
        <p:spPr>
          <a:xfrm rot="5400000">
            <a:off x="4522581" y="3761375"/>
            <a:ext cx="2058194" cy="21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010400" y="4611469"/>
            <a:ext cx="2286000" cy="646331"/>
          </a:xfrm>
          <a:prstGeom prst="rect">
            <a:avLst/>
          </a:prstGeom>
          <a:noFill/>
          <a:ln>
            <a:solidFill>
              <a:schemeClr val="accent1">
                <a:lumMod val="75000"/>
              </a:schemeClr>
            </a:solidFill>
          </a:ln>
        </p:spPr>
        <p:txBody>
          <a:bodyPr wrap="square" rtlCol="0">
            <a:spAutoFit/>
          </a:bodyPr>
          <a:lstStyle/>
          <a:p>
            <a:r>
              <a:rPr lang="en-US" dirty="0" err="1" smtClean="0"/>
              <a:t>Outgroup</a:t>
            </a:r>
            <a:r>
              <a:rPr lang="en-US" dirty="0" smtClean="0"/>
              <a:t>: Distantly </a:t>
            </a:r>
          </a:p>
          <a:p>
            <a:r>
              <a:rPr lang="en-US" dirty="0" smtClean="0"/>
              <a:t>homologous genome</a:t>
            </a:r>
            <a:endParaRPr lang="en-US" dirty="0"/>
          </a:p>
        </p:txBody>
      </p:sp>
      <p:sp>
        <p:nvSpPr>
          <p:cNvPr id="30" name="TextBox 29"/>
          <p:cNvSpPr txBox="1"/>
          <p:nvPr/>
        </p:nvSpPr>
        <p:spPr>
          <a:xfrm>
            <a:off x="7239000" y="3697069"/>
            <a:ext cx="1752600" cy="646331"/>
          </a:xfrm>
          <a:prstGeom prst="rect">
            <a:avLst/>
          </a:prstGeom>
          <a:noFill/>
          <a:ln>
            <a:solidFill>
              <a:schemeClr val="accent1">
                <a:lumMod val="75000"/>
              </a:schemeClr>
            </a:solidFill>
          </a:ln>
        </p:spPr>
        <p:txBody>
          <a:bodyPr wrap="square" rtlCol="0">
            <a:spAutoFit/>
          </a:bodyPr>
          <a:lstStyle/>
          <a:p>
            <a:r>
              <a:rPr lang="en-US" dirty="0" smtClean="0"/>
              <a:t>Diploid genome </a:t>
            </a:r>
          </a:p>
          <a:p>
            <a:r>
              <a:rPr lang="en-US" dirty="0" smtClean="0"/>
              <a:t>to be assembled</a:t>
            </a:r>
            <a:endParaRPr lang="en-US" dirty="0"/>
          </a:p>
        </p:txBody>
      </p:sp>
      <p:cxnSp>
        <p:nvCxnSpPr>
          <p:cNvPr id="32" name="Straight Arrow Connector 31"/>
          <p:cNvCxnSpPr/>
          <p:nvPr/>
        </p:nvCxnSpPr>
        <p:spPr>
          <a:xfrm rot="10800000">
            <a:off x="6934200" y="40386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a:off x="6705601" y="4951411"/>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273731" y="2477869"/>
            <a:ext cx="2108269" cy="646331"/>
          </a:xfrm>
          <a:prstGeom prst="rect">
            <a:avLst/>
          </a:prstGeom>
          <a:noFill/>
          <a:ln>
            <a:solidFill>
              <a:schemeClr val="accent1">
                <a:lumMod val="75000"/>
              </a:schemeClr>
            </a:solidFill>
          </a:ln>
        </p:spPr>
        <p:txBody>
          <a:bodyPr wrap="none" rtlCol="0">
            <a:spAutoFit/>
          </a:bodyPr>
          <a:lstStyle/>
          <a:p>
            <a:r>
              <a:rPr lang="en-US" dirty="0" smtClean="0"/>
              <a:t>Split into haplotypes</a:t>
            </a:r>
          </a:p>
          <a:p>
            <a:r>
              <a:rPr lang="en-US" dirty="0" smtClean="0"/>
              <a:t>+ ~1 my divergence</a:t>
            </a:r>
            <a:endParaRPr lang="en-US" dirty="0"/>
          </a:p>
        </p:txBody>
      </p:sp>
      <p:cxnSp>
        <p:nvCxnSpPr>
          <p:cNvPr id="38" name="Straight Arrow Connector 37"/>
          <p:cNvCxnSpPr/>
          <p:nvPr/>
        </p:nvCxnSpPr>
        <p:spPr>
          <a:xfrm rot="5400000">
            <a:off x="5372100" y="3162300"/>
            <a:ext cx="838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a:off x="6285706" y="33147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398556" y="5638800"/>
            <a:ext cx="3669244" cy="646331"/>
          </a:xfrm>
          <a:prstGeom prst="rect">
            <a:avLst/>
          </a:prstGeom>
          <a:solidFill>
            <a:schemeClr val="tx2">
              <a:lumMod val="20000"/>
              <a:lumOff val="80000"/>
            </a:schemeClr>
          </a:solidFill>
          <a:ln>
            <a:solidFill>
              <a:schemeClr val="accent1">
                <a:lumMod val="75000"/>
              </a:schemeClr>
            </a:solidFill>
          </a:ln>
        </p:spPr>
        <p:txBody>
          <a:bodyPr wrap="none" rtlCol="0">
            <a:spAutoFit/>
          </a:bodyPr>
          <a:lstStyle/>
          <a:p>
            <a:r>
              <a:rPr lang="en-US" dirty="0" smtClean="0"/>
              <a:t>α</a:t>
            </a:r>
            <a:r>
              <a:rPr lang="en-US" baseline="-25000" dirty="0" smtClean="0"/>
              <a:t>1</a:t>
            </a:r>
            <a:r>
              <a:rPr lang="en-US" dirty="0" smtClean="0"/>
              <a:t>, α</a:t>
            </a:r>
            <a:r>
              <a:rPr lang="en-US" baseline="-25000" dirty="0" smtClean="0"/>
              <a:t>2</a:t>
            </a:r>
            <a:r>
              <a:rPr lang="en-US" dirty="0" smtClean="0"/>
              <a:t> haplotypes are 112.5 Mb.</a:t>
            </a:r>
          </a:p>
          <a:p>
            <a:r>
              <a:rPr lang="en-US" dirty="0" smtClean="0"/>
              <a:t>3 chromosomes: 76.3, 18.5, 17.7 Mb.</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The </a:t>
            </a:r>
            <a:r>
              <a:rPr lang="en-US" dirty="0" err="1" smtClean="0"/>
              <a:t>Assemblathon</a:t>
            </a:r>
            <a:r>
              <a:rPr lang="en-US" dirty="0" smtClean="0"/>
              <a:t> reads</a:t>
            </a:r>
            <a:endParaRPr lang="en-US" dirty="0"/>
          </a:p>
        </p:txBody>
      </p:sp>
      <p:sp>
        <p:nvSpPr>
          <p:cNvPr id="3" name="Content Placeholder 2"/>
          <p:cNvSpPr>
            <a:spLocks noGrp="1"/>
          </p:cNvSpPr>
          <p:nvPr>
            <p:ph idx="1"/>
          </p:nvPr>
        </p:nvSpPr>
        <p:spPr/>
        <p:txBody>
          <a:bodyPr/>
          <a:lstStyle/>
          <a:p>
            <a:r>
              <a:rPr lang="en-US" dirty="0" smtClean="0"/>
              <a:t>Developed a read simulator that models </a:t>
            </a:r>
            <a:r>
              <a:rPr lang="en-US" dirty="0" err="1" smtClean="0"/>
              <a:t>Illumina</a:t>
            </a:r>
            <a:r>
              <a:rPr lang="en-US" dirty="0" smtClean="0"/>
              <a:t> protocols and errors. None of the many existing read generators was sufficient.</a:t>
            </a:r>
          </a:p>
          <a:p>
            <a:pPr lvl="1">
              <a:buFont typeface="Arial"/>
              <a:buChar char="•"/>
            </a:pPr>
            <a:r>
              <a:rPr lang="en-US" dirty="0" smtClean="0"/>
              <a:t>Paired-end libraries with 200- &amp; 300-bp inserts: 80x coverage</a:t>
            </a:r>
          </a:p>
          <a:p>
            <a:pPr lvl="1">
              <a:buFont typeface="Arial"/>
              <a:buChar char="•"/>
            </a:pPr>
            <a:r>
              <a:rPr lang="en-US" dirty="0" smtClean="0"/>
              <a:t>Mate-pair libraries with 3- &amp; 10-kb inserts: 40x coverage.</a:t>
            </a:r>
          </a:p>
          <a:p>
            <a:pPr lvl="1">
              <a:buFont typeface="Arial"/>
              <a:buChar char="•"/>
            </a:pPr>
            <a:r>
              <a:rPr lang="en-US" dirty="0" smtClean="0"/>
              <a:t>Added 3 copies of </a:t>
            </a:r>
            <a:r>
              <a:rPr lang="en-US" i="1" dirty="0" smtClean="0"/>
              <a:t>E. coli</a:t>
            </a:r>
            <a:r>
              <a:rPr lang="en-US" dirty="0" smtClean="0"/>
              <a:t> sequence for ~5% contamination.</a:t>
            </a:r>
          </a:p>
          <a:p>
            <a:r>
              <a:rPr lang="en-US" dirty="0" smtClean="0"/>
              <a:t>Error profile applied to each read</a:t>
            </a:r>
          </a:p>
          <a:p>
            <a:pPr lvl="1">
              <a:buFont typeface="Arial"/>
              <a:buChar char="•"/>
            </a:pPr>
            <a:r>
              <a:rPr lang="en-US" dirty="0" smtClean="0"/>
              <a:t>Error rate depends on position in sequence and underlying base. Model developed by comparing human mitochondrial </a:t>
            </a:r>
            <a:r>
              <a:rPr lang="en-US" dirty="0" err="1" smtClean="0"/>
              <a:t>Illumina</a:t>
            </a:r>
            <a:r>
              <a:rPr lang="en-US" dirty="0" smtClean="0"/>
              <a:t> reads to </a:t>
            </a:r>
            <a:r>
              <a:rPr lang="en-US" dirty="0" smtClean="0"/>
              <a:t>reference genome. </a:t>
            </a:r>
          </a:p>
          <a:p>
            <a:pPr lvl="1">
              <a:buFont typeface="Arial"/>
              <a:buChar char="•"/>
            </a:pPr>
            <a:r>
              <a:rPr lang="en-US" dirty="0" smtClean="0"/>
              <a:t>Oops: Applied in wrong direction, so error rate was higher at beginning of read than at end. Problem only for one group.</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18</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the data (GAGE only)</a:t>
            </a:r>
            <a:endParaRPr lang="en-US" dirty="0"/>
          </a:p>
        </p:txBody>
      </p:sp>
      <p:sp>
        <p:nvSpPr>
          <p:cNvPr id="3" name="Content Placeholder 2"/>
          <p:cNvSpPr>
            <a:spLocks noGrp="1"/>
          </p:cNvSpPr>
          <p:nvPr>
            <p:ph idx="1"/>
          </p:nvPr>
        </p:nvSpPr>
        <p:spPr/>
        <p:txBody>
          <a:bodyPr/>
          <a:lstStyle/>
          <a:p>
            <a:r>
              <a:rPr lang="en-US" dirty="0" smtClean="0"/>
              <a:t>Cleaning the data can take longer than assembly.</a:t>
            </a:r>
          </a:p>
          <a:p>
            <a:r>
              <a:rPr lang="en-US" dirty="0" smtClean="0"/>
              <a:t>Quake was run on all data to fix sequencing errors. Quake looks for k-</a:t>
            </a:r>
            <a:r>
              <a:rPr lang="en-US" dirty="0" err="1" smtClean="0"/>
              <a:t>mers</a:t>
            </a:r>
            <a:r>
              <a:rPr lang="en-US" dirty="0" smtClean="0"/>
              <a:t> that occur only once or twice in the data </a:t>
            </a:r>
            <a:r>
              <a:rPr lang="en-US" dirty="0" smtClean="0"/>
              <a:t>set—these probably </a:t>
            </a:r>
            <a:r>
              <a:rPr lang="en-US" dirty="0" smtClean="0"/>
              <a:t>contain </a:t>
            </a:r>
            <a:r>
              <a:rPr lang="en-US" dirty="0" err="1" smtClean="0"/>
              <a:t>basecalling</a:t>
            </a:r>
            <a:r>
              <a:rPr lang="en-US" dirty="0" smtClean="0"/>
              <a:t> errors. The lowest-quality base is replaced to create a likely k-mer.</a:t>
            </a:r>
          </a:p>
          <a:p>
            <a:r>
              <a:rPr lang="en-US" dirty="0" smtClean="0"/>
              <a:t>The </a:t>
            </a:r>
            <a:r>
              <a:rPr lang="en-US" dirty="0" err="1" smtClean="0"/>
              <a:t>Allpaths</a:t>
            </a:r>
            <a:r>
              <a:rPr lang="en-US" dirty="0" smtClean="0"/>
              <a:t>-LG error correction routine was run on most data.</a:t>
            </a:r>
          </a:p>
          <a:p>
            <a:r>
              <a:rPr lang="en-US" dirty="0" smtClean="0"/>
              <a:t>Assemblers that contain their own error correction routines made additional corrections.</a:t>
            </a:r>
          </a:p>
          <a:p>
            <a:r>
              <a:rPr lang="en-US" dirty="0" smtClean="0"/>
              <a:t>Cleaning data often led to much longer contigs (details not shown).</a:t>
            </a:r>
          </a:p>
          <a:p>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19</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solidFill>
                  <a:schemeClr val="bg1">
                    <a:lumMod val="50000"/>
                  </a:schemeClr>
                </a:solidFill>
              </a:rPr>
              <a:t>The structure of the comparisons</a:t>
            </a:r>
          </a:p>
          <a:p>
            <a:r>
              <a:rPr lang="en-US" dirty="0" smtClean="0">
                <a:solidFill>
                  <a:schemeClr val="bg1">
                    <a:lumMod val="50000"/>
                  </a:schemeClr>
                </a:solidFill>
              </a:rPr>
              <a:t>The data</a:t>
            </a:r>
          </a:p>
          <a:p>
            <a:r>
              <a:rPr lang="en-US" dirty="0" smtClean="0">
                <a:solidFill>
                  <a:schemeClr val="bg1">
                    <a:lumMod val="50000"/>
                  </a:schemeClr>
                </a:solidFill>
              </a:rPr>
              <a:t>Assessing the results</a:t>
            </a:r>
          </a:p>
          <a:p>
            <a:r>
              <a:rPr lang="en-US" dirty="0" smtClean="0">
                <a:solidFill>
                  <a:schemeClr val="bg1">
                    <a:lumMod val="50000"/>
                  </a:schemeClr>
                </a:solidFill>
              </a:rPr>
              <a:t>Conclusions</a:t>
            </a:r>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Background</a:t>
            </a:r>
          </a:p>
          <a:p>
            <a:r>
              <a:rPr lang="en-US" dirty="0" smtClean="0">
                <a:solidFill>
                  <a:schemeClr val="bg1">
                    <a:lumMod val="50000"/>
                  </a:schemeClr>
                </a:solidFill>
              </a:rPr>
              <a:t>The structure of the comparisons</a:t>
            </a:r>
          </a:p>
          <a:p>
            <a:r>
              <a:rPr lang="en-US" dirty="0" smtClean="0">
                <a:solidFill>
                  <a:schemeClr val="bg1">
                    <a:lumMod val="50000"/>
                  </a:schemeClr>
                </a:solidFill>
              </a:rPr>
              <a:t>The data</a:t>
            </a:r>
          </a:p>
          <a:p>
            <a:r>
              <a:rPr lang="en-US" dirty="0" smtClean="0"/>
              <a:t>Assessing the results</a:t>
            </a:r>
          </a:p>
          <a:p>
            <a:r>
              <a:rPr lang="en-US" dirty="0" smtClean="0">
                <a:solidFill>
                  <a:schemeClr val="bg1">
                    <a:lumMod val="50000"/>
                  </a:schemeClr>
                </a:solidFill>
              </a:rPr>
              <a:t>Conclusions</a:t>
            </a:r>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20</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t>
            </a:r>
            <a:r>
              <a:rPr lang="en-US" dirty="0" err="1" smtClean="0"/>
              <a:t>Contigs</a:t>
            </a:r>
            <a:r>
              <a:rPr lang="en-US" dirty="0" smtClean="0"/>
              <a:t> and scaffolds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contig</a:t>
            </a:r>
            <a:r>
              <a:rPr lang="en-US" dirty="0" smtClean="0"/>
              <a:t> is a contiguous sequence fragment, generally built up from a set of overlapping reads.</a:t>
            </a:r>
          </a:p>
          <a:p>
            <a:r>
              <a:rPr lang="en-US" dirty="0" smtClean="0"/>
              <a:t>A </a:t>
            </a:r>
            <a:r>
              <a:rPr lang="en-US" b="1" dirty="0" smtClean="0"/>
              <a:t>scaffold</a:t>
            </a:r>
            <a:r>
              <a:rPr lang="en-US" dirty="0" smtClean="0"/>
              <a:t> is made up of contigs that are in the right order but not connected in one continuous stretch of sequence. </a:t>
            </a:r>
            <a:r>
              <a:rPr lang="en-US" dirty="0" err="1" smtClean="0"/>
              <a:t>Contigs</a:t>
            </a:r>
            <a:r>
              <a:rPr lang="en-US" dirty="0" smtClean="0"/>
              <a:t> are combined into scaffolds by using paired ends and mate pairs (thin blue lines in figure). Gaps between </a:t>
            </a:r>
            <a:r>
              <a:rPr lang="en-US" dirty="0" err="1" smtClean="0"/>
              <a:t>contigs</a:t>
            </a:r>
            <a:r>
              <a:rPr lang="en-US" dirty="0" smtClean="0"/>
              <a:t> represent regions of uncertainty regarding both sequence and length.</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21</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grpSp>
        <p:nvGrpSpPr>
          <p:cNvPr id="9" name="Group 8"/>
          <p:cNvGrpSpPr/>
          <p:nvPr/>
        </p:nvGrpSpPr>
        <p:grpSpPr>
          <a:xfrm>
            <a:off x="2843386" y="4007768"/>
            <a:ext cx="2952750" cy="2088232"/>
            <a:chOff x="5579690" y="3068960"/>
            <a:chExt cx="2952750" cy="2088232"/>
          </a:xfrm>
        </p:grpSpPr>
        <p:pic>
          <p:nvPicPr>
            <p:cNvPr id="7" name="Picture 6" descr="scaffold.gif"/>
            <p:cNvPicPr>
              <a:picLocks noChangeAspect="1"/>
            </p:cNvPicPr>
            <p:nvPr/>
          </p:nvPicPr>
          <p:blipFill>
            <a:blip r:embed="rId3" cstate="print"/>
            <a:stretch>
              <a:fillRect/>
            </a:stretch>
          </p:blipFill>
          <p:spPr>
            <a:xfrm>
              <a:off x="5579690" y="3068960"/>
              <a:ext cx="2952750" cy="1866900"/>
            </a:xfrm>
            <a:prstGeom prst="rect">
              <a:avLst/>
            </a:prstGeom>
          </p:spPr>
        </p:pic>
        <p:sp>
          <p:nvSpPr>
            <p:cNvPr id="8" name="TextBox 7"/>
            <p:cNvSpPr txBox="1"/>
            <p:nvPr/>
          </p:nvSpPr>
          <p:spPr>
            <a:xfrm>
              <a:off x="6155965" y="4880193"/>
              <a:ext cx="1800200" cy="276999"/>
            </a:xfrm>
            <a:prstGeom prst="rect">
              <a:avLst/>
            </a:prstGeom>
            <a:noFill/>
          </p:spPr>
          <p:txBody>
            <a:bodyPr wrap="square" rtlCol="0">
              <a:spAutoFit/>
            </a:bodyPr>
            <a:lstStyle/>
            <a:p>
              <a:r>
                <a:rPr lang="en-US" sz="1200" dirty="0" smtClean="0"/>
                <a:t>http://genome.jgi-psf.org</a:t>
              </a:r>
              <a:endParaRPr lang="en-US" sz="12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N50 metric</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N50 </a:t>
            </a:r>
            <a:r>
              <a:rPr lang="en-US" dirty="0" smtClean="0"/>
              <a:t>value of a set of contigs is a weighted median of the contig lengths: the contig length such that 50% of the genome length is contained in contigs of size N50 or longer.</a:t>
            </a:r>
          </a:p>
          <a:p>
            <a:r>
              <a:rPr lang="en-US" dirty="0" smtClean="0"/>
              <a:t>When the genome length is unknown, it is usually approximated by the sum of the </a:t>
            </a:r>
            <a:r>
              <a:rPr lang="en-US" dirty="0" err="1" smtClean="0"/>
              <a:t>contig</a:t>
            </a:r>
            <a:r>
              <a:rPr lang="en-US" dirty="0" smtClean="0"/>
              <a:t> lengths.</a:t>
            </a:r>
          </a:p>
          <a:p>
            <a:r>
              <a:rPr lang="en-US" dirty="0" smtClean="0"/>
              <a:t>Example:</a:t>
            </a:r>
          </a:p>
          <a:p>
            <a:endParaRPr lang="en-US" dirty="0" smtClean="0"/>
          </a:p>
          <a:p>
            <a:endParaRPr lang="en-US" dirty="0" smtClean="0"/>
          </a:p>
          <a:p>
            <a:endParaRPr lang="en-US" dirty="0" smtClean="0"/>
          </a:p>
          <a:p>
            <a:r>
              <a:rPr lang="en-US" dirty="0" smtClean="0"/>
              <a:t>N50 is commonly used as a metric of assembly quality (larger is better). It is also used with scaffold lengths and other lengths.</a:t>
            </a:r>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22</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
        <p:nvSpPr>
          <p:cNvPr id="8" name="TextBox 7"/>
          <p:cNvSpPr txBox="1"/>
          <p:nvPr/>
        </p:nvSpPr>
        <p:spPr>
          <a:xfrm>
            <a:off x="2051720" y="3243262"/>
            <a:ext cx="5832648" cy="461665"/>
          </a:xfrm>
          <a:prstGeom prst="rect">
            <a:avLst/>
          </a:prstGeom>
          <a:noFill/>
        </p:spPr>
        <p:txBody>
          <a:bodyPr wrap="square" rtlCol="0">
            <a:spAutoFit/>
          </a:bodyPr>
          <a:lstStyle/>
          <a:p>
            <a:r>
              <a:rPr lang="en-US" sz="2400" dirty="0" smtClean="0"/>
              <a:t>2    2    6    7    12    18    18    23    28    31    57</a:t>
            </a:r>
            <a:endParaRPr lang="en-US" sz="2400" dirty="0"/>
          </a:p>
        </p:txBody>
      </p:sp>
      <p:cxnSp>
        <p:nvCxnSpPr>
          <p:cNvPr id="10" name="Straight Connector 9"/>
          <p:cNvCxnSpPr/>
          <p:nvPr/>
        </p:nvCxnSpPr>
        <p:spPr>
          <a:xfrm>
            <a:off x="2123728" y="3747318"/>
            <a:ext cx="439248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45886" y="3789709"/>
            <a:ext cx="1548172" cy="461665"/>
          </a:xfrm>
          <a:prstGeom prst="rect">
            <a:avLst/>
          </a:prstGeom>
          <a:noFill/>
        </p:spPr>
        <p:txBody>
          <a:bodyPr wrap="square" rtlCol="0">
            <a:spAutoFit/>
          </a:bodyPr>
          <a:lstStyle/>
          <a:p>
            <a:r>
              <a:rPr lang="en-US" sz="2400" dirty="0" smtClean="0"/>
              <a:t>Sum = 116</a:t>
            </a:r>
            <a:endParaRPr lang="en-US" sz="2400" dirty="0"/>
          </a:p>
        </p:txBody>
      </p:sp>
      <p:cxnSp>
        <p:nvCxnSpPr>
          <p:cNvPr id="13" name="Straight Connector 12"/>
          <p:cNvCxnSpPr/>
          <p:nvPr/>
        </p:nvCxnSpPr>
        <p:spPr>
          <a:xfrm>
            <a:off x="6084168" y="3891334"/>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0" y="4352999"/>
            <a:ext cx="1297150" cy="461665"/>
          </a:xfrm>
          <a:prstGeom prst="rect">
            <a:avLst/>
          </a:prstGeom>
          <a:solidFill>
            <a:schemeClr val="accent4">
              <a:lumMod val="20000"/>
              <a:lumOff val="80000"/>
            </a:schemeClr>
          </a:solidFill>
          <a:ln>
            <a:solidFill>
              <a:schemeClr val="tx1"/>
            </a:solidFill>
          </a:ln>
        </p:spPr>
        <p:txBody>
          <a:bodyPr wrap="none" rtlCol="0">
            <a:spAutoFit/>
          </a:bodyPr>
          <a:lstStyle/>
          <a:p>
            <a:r>
              <a:rPr lang="en-US" sz="2400" dirty="0" smtClean="0"/>
              <a:t>N50 = 28</a:t>
            </a:r>
            <a:endParaRPr lang="en-US" sz="2400" dirty="0"/>
          </a:p>
        </p:txBody>
      </p:sp>
      <p:sp>
        <p:nvSpPr>
          <p:cNvPr id="17" name="TextBox 16"/>
          <p:cNvSpPr txBox="1"/>
          <p:nvPr/>
        </p:nvSpPr>
        <p:spPr>
          <a:xfrm>
            <a:off x="6138174" y="3963342"/>
            <a:ext cx="1548172" cy="461665"/>
          </a:xfrm>
          <a:prstGeom prst="rect">
            <a:avLst/>
          </a:prstGeom>
          <a:noFill/>
        </p:spPr>
        <p:txBody>
          <a:bodyPr wrap="square" rtlCol="0">
            <a:spAutoFit/>
          </a:bodyPr>
          <a:lstStyle/>
          <a:p>
            <a:r>
              <a:rPr lang="en-US" sz="2400" dirty="0" smtClean="0"/>
              <a:t>Sum = 116</a:t>
            </a:r>
            <a:endParaRPr lang="en-US" sz="2400" dirty="0"/>
          </a:p>
        </p:txBody>
      </p:sp>
      <p:sp>
        <p:nvSpPr>
          <p:cNvPr id="18" name="Rounded Rectangle 17"/>
          <p:cNvSpPr/>
          <p:nvPr/>
        </p:nvSpPr>
        <p:spPr>
          <a:xfrm>
            <a:off x="395536" y="3048000"/>
            <a:ext cx="8291264" cy="1872208"/>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assembly quality: GAGE</a:t>
            </a:r>
            <a:endParaRPr lang="en-US" dirty="0"/>
          </a:p>
        </p:txBody>
      </p:sp>
      <p:sp>
        <p:nvSpPr>
          <p:cNvPr id="3" name="Content Placeholder 2"/>
          <p:cNvSpPr>
            <a:spLocks noGrp="1"/>
          </p:cNvSpPr>
          <p:nvPr>
            <p:ph idx="1"/>
          </p:nvPr>
        </p:nvSpPr>
        <p:spPr/>
        <p:txBody>
          <a:bodyPr/>
          <a:lstStyle/>
          <a:p>
            <a:r>
              <a:rPr lang="en-US" dirty="0" smtClean="0"/>
              <a:t>GAGE evaluated assembly quality using:</a:t>
            </a:r>
          </a:p>
          <a:p>
            <a:pPr lvl="1"/>
            <a:r>
              <a:rPr lang="en-US" dirty="0" smtClean="0"/>
              <a:t>Contig and scaffold N50</a:t>
            </a:r>
          </a:p>
          <a:p>
            <a:pPr lvl="1"/>
            <a:r>
              <a:rPr lang="en-US" dirty="0" smtClean="0"/>
              <a:t>Accuracy compared to reference genome</a:t>
            </a:r>
          </a:p>
          <a:p>
            <a:r>
              <a:rPr lang="en-US" dirty="0" smtClean="0"/>
              <a:t>Correcting the contigs:</a:t>
            </a:r>
          </a:p>
          <a:p>
            <a:pPr lvl="1"/>
            <a:r>
              <a:rPr lang="en-US" dirty="0" smtClean="0"/>
              <a:t>Long contigs and scaffolds are preferred to short ones; </a:t>
            </a:r>
            <a:r>
              <a:rPr lang="en-US" i="1" dirty="0" smtClean="0"/>
              <a:t>however,</a:t>
            </a:r>
          </a:p>
          <a:p>
            <a:pPr lvl="1"/>
            <a:r>
              <a:rPr lang="en-US" dirty="0" smtClean="0"/>
              <a:t>Contig &amp; scaffold lengths are misleading in the presence of assembly errors, e.g., if two contigs are mistakenly joined. </a:t>
            </a:r>
            <a:r>
              <a:rPr lang="en-US" i="1" dirty="0" smtClean="0"/>
              <a:t>So</a:t>
            </a:r>
          </a:p>
          <a:p>
            <a:pPr lvl="1"/>
            <a:r>
              <a:rPr lang="en-US" dirty="0" smtClean="0"/>
              <a:t>Using alignments to reference genomes, contigs were </a:t>
            </a:r>
            <a:r>
              <a:rPr lang="en-US" b="1" dirty="0" smtClean="0"/>
              <a:t>corrected</a:t>
            </a:r>
            <a:r>
              <a:rPr lang="en-US" dirty="0" smtClean="0"/>
              <a:t> by breaking them at every mistaken join and every </a:t>
            </a:r>
            <a:r>
              <a:rPr lang="en-US" dirty="0" err="1" smtClean="0"/>
              <a:t>indel</a:t>
            </a:r>
            <a:r>
              <a:rPr lang="en-US" dirty="0" smtClean="0"/>
              <a:t> &gt; 5 </a:t>
            </a:r>
            <a:r>
              <a:rPr lang="en-US" dirty="0" err="1" smtClean="0"/>
              <a:t>bp</a:t>
            </a:r>
            <a:r>
              <a:rPr lang="en-US" dirty="0" smtClean="0"/>
              <a:t>.</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23</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GAGE </a:t>
            </a:r>
            <a:r>
              <a:rPr lang="en-US" dirty="0" err="1" smtClean="0"/>
              <a:t>contig</a:t>
            </a:r>
            <a:r>
              <a:rPr lang="en-US" dirty="0" smtClean="0"/>
              <a:t> and scaffold lengths</a:t>
            </a:r>
            <a:endParaRPr lang="en-US" dirty="0"/>
          </a:p>
        </p:txBody>
      </p:sp>
      <p:pic>
        <p:nvPicPr>
          <p:cNvPr id="7" name="Content Placeholder 6" descr="gage table 3 title.JPG"/>
          <p:cNvPicPr>
            <a:picLocks noGrp="1" noChangeAspect="1"/>
          </p:cNvPicPr>
          <p:nvPr>
            <p:ph idx="1"/>
          </p:nvPr>
        </p:nvPicPr>
        <p:blipFill>
          <a:blip r:embed="rId3" cstate="print"/>
          <a:stretch>
            <a:fillRect/>
          </a:stretch>
        </p:blipFill>
        <p:spPr>
          <a:xfrm>
            <a:off x="904875" y="1052736"/>
            <a:ext cx="7334250" cy="352425"/>
          </a:xfrm>
        </p:spPr>
      </p:pic>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24</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pic>
        <p:nvPicPr>
          <p:cNvPr id="8" name="Picture 7" descr="gage table 3 body.JPG"/>
          <p:cNvPicPr>
            <a:picLocks noChangeAspect="1"/>
          </p:cNvPicPr>
          <p:nvPr/>
        </p:nvPicPr>
        <p:blipFill>
          <a:blip r:embed="rId4" cstate="print"/>
          <a:stretch>
            <a:fillRect/>
          </a:stretch>
        </p:blipFill>
        <p:spPr>
          <a:xfrm>
            <a:off x="0" y="1569660"/>
            <a:ext cx="9144000" cy="371868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GAGE assembly accuracy: Statistics</a:t>
            </a:r>
            <a:endParaRPr lang="en-US" dirty="0"/>
          </a:p>
        </p:txBody>
      </p:sp>
      <p:pic>
        <p:nvPicPr>
          <p:cNvPr id="7" name="Content Placeholder 6" descr="gage table 6.JPG"/>
          <p:cNvPicPr>
            <a:picLocks noGrp="1" noChangeAspect="1"/>
          </p:cNvPicPr>
          <p:nvPr>
            <p:ph idx="1"/>
          </p:nvPr>
        </p:nvPicPr>
        <p:blipFill>
          <a:blip r:embed="rId3" cstate="print"/>
          <a:stretch>
            <a:fillRect/>
          </a:stretch>
        </p:blipFill>
        <p:spPr>
          <a:xfrm>
            <a:off x="843732" y="908720"/>
            <a:ext cx="7408069" cy="2636044"/>
          </a:xfrm>
        </p:spPr>
      </p:pic>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25</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pic>
        <p:nvPicPr>
          <p:cNvPr id="8" name="Picture 7" descr="gage table 7.JPG"/>
          <p:cNvPicPr>
            <a:picLocks noChangeAspect="1"/>
          </p:cNvPicPr>
          <p:nvPr/>
        </p:nvPicPr>
        <p:blipFill>
          <a:blip r:embed="rId4" cstate="print"/>
          <a:stretch>
            <a:fillRect/>
          </a:stretch>
        </p:blipFill>
        <p:spPr>
          <a:xfrm>
            <a:off x="611560" y="3645024"/>
            <a:ext cx="7872413" cy="256460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GAGE assembly accuracy: Discussion</a:t>
            </a:r>
            <a:endParaRPr lang="en-US" dirty="0"/>
          </a:p>
        </p:txBody>
      </p:sp>
      <p:sp>
        <p:nvSpPr>
          <p:cNvPr id="3" name="Content Placeholder 2"/>
          <p:cNvSpPr>
            <a:spLocks noGrp="1"/>
          </p:cNvSpPr>
          <p:nvPr>
            <p:ph idx="1"/>
          </p:nvPr>
        </p:nvSpPr>
        <p:spPr/>
        <p:txBody>
          <a:bodyPr/>
          <a:lstStyle/>
          <a:p>
            <a:r>
              <a:rPr lang="en-US" dirty="0" smtClean="0"/>
              <a:t>Accuracy was evaluated for the species with reference genomes.</a:t>
            </a:r>
          </a:p>
          <a:p>
            <a:r>
              <a:rPr lang="en-US" dirty="0" smtClean="0"/>
              <a:t>Results are discussed in detail on a per-genome and per-assembler basis.</a:t>
            </a:r>
          </a:p>
          <a:p>
            <a:r>
              <a:rPr lang="en-US" dirty="0" smtClean="0"/>
              <a:t>Common problems:</a:t>
            </a:r>
          </a:p>
          <a:p>
            <a:pPr lvl="1"/>
            <a:r>
              <a:rPr lang="en-US" dirty="0" smtClean="0"/>
              <a:t>Many “chaff” contigs (specific assemblers)</a:t>
            </a:r>
          </a:p>
          <a:p>
            <a:pPr lvl="1"/>
            <a:r>
              <a:rPr lang="en-US" dirty="0" smtClean="0"/>
              <a:t>Missing reference sequence (specific assemblers)</a:t>
            </a:r>
          </a:p>
          <a:p>
            <a:pPr lvl="1"/>
            <a:r>
              <a:rPr lang="en-US" dirty="0" smtClean="0"/>
              <a:t>Extraneous duplications (specific assemblers)</a:t>
            </a:r>
          </a:p>
          <a:p>
            <a:pPr lvl="1"/>
            <a:r>
              <a:rPr lang="en-US" dirty="0" smtClean="0"/>
              <a:t>Compressed repeats (all assemblers)</a:t>
            </a:r>
          </a:p>
          <a:p>
            <a:pPr lvl="1"/>
            <a:r>
              <a:rPr lang="en-US" dirty="0" smtClean="0"/>
              <a:t>Contig </a:t>
            </a:r>
            <a:r>
              <a:rPr lang="en-US" dirty="0" err="1" smtClean="0"/>
              <a:t>misjoins</a:t>
            </a:r>
            <a:r>
              <a:rPr lang="en-US" dirty="0" smtClean="0"/>
              <a:t> (all assemblers)</a:t>
            </a:r>
          </a:p>
          <a:p>
            <a:pPr lvl="1"/>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26</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GAGE shared errors</a:t>
            </a:r>
            <a:endParaRPr lang="en-US" dirty="0"/>
          </a:p>
        </p:txBody>
      </p:sp>
      <p:pic>
        <p:nvPicPr>
          <p:cNvPr id="7" name="Content Placeholder 6" descr="gage figure 5.JPG"/>
          <p:cNvPicPr>
            <a:picLocks noGrp="1" noChangeAspect="1"/>
          </p:cNvPicPr>
          <p:nvPr>
            <p:ph idx="1"/>
          </p:nvPr>
        </p:nvPicPr>
        <p:blipFill>
          <a:blip r:embed="rId3" cstate="print"/>
          <a:stretch>
            <a:fillRect/>
          </a:stretch>
        </p:blipFill>
        <p:spPr>
          <a:xfrm>
            <a:off x="1691680" y="1583015"/>
            <a:ext cx="5269230" cy="4726305"/>
          </a:xfrm>
        </p:spPr>
      </p:pic>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27</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
        <p:nvSpPr>
          <p:cNvPr id="8" name="TextBox 7"/>
          <p:cNvSpPr txBox="1"/>
          <p:nvPr/>
        </p:nvSpPr>
        <p:spPr>
          <a:xfrm>
            <a:off x="899592" y="980728"/>
            <a:ext cx="7387472" cy="461665"/>
          </a:xfrm>
          <a:prstGeom prst="rect">
            <a:avLst/>
          </a:prstGeom>
          <a:noFill/>
        </p:spPr>
        <p:txBody>
          <a:bodyPr wrap="none" rtlCol="0">
            <a:spAutoFit/>
          </a:bodyPr>
          <a:lstStyle/>
          <a:p>
            <a:r>
              <a:rPr lang="en-US" sz="2400" u="sng" dirty="0" smtClean="0"/>
              <a:t>Comparison of </a:t>
            </a:r>
            <a:r>
              <a:rPr lang="en-US" sz="2400" u="sng" dirty="0" err="1" smtClean="0"/>
              <a:t>indel</a:t>
            </a:r>
            <a:r>
              <a:rPr lang="en-US" sz="2400" u="sng" dirty="0" smtClean="0"/>
              <a:t> errors among all assemblers for Hs14</a:t>
            </a:r>
            <a:endParaRPr lang="en-US" sz="2400"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GAGE c</a:t>
            </a:r>
            <a:r>
              <a:rPr lang="en-US" dirty="0" smtClean="0"/>
              <a:t>omments </a:t>
            </a:r>
            <a:r>
              <a:rPr lang="en-US" dirty="0" smtClean="0"/>
              <a:t>about </a:t>
            </a:r>
            <a:r>
              <a:rPr lang="en-US" dirty="0" smtClean="0"/>
              <a:t>assemblers</a:t>
            </a:r>
            <a:endParaRPr lang="en-US" dirty="0"/>
          </a:p>
        </p:txBody>
      </p:sp>
      <p:sp>
        <p:nvSpPr>
          <p:cNvPr id="3" name="Content Placeholder 2"/>
          <p:cNvSpPr>
            <a:spLocks noGrp="1"/>
          </p:cNvSpPr>
          <p:nvPr>
            <p:ph idx="1"/>
          </p:nvPr>
        </p:nvSpPr>
        <p:spPr/>
        <p:txBody>
          <a:bodyPr/>
          <a:lstStyle/>
          <a:p>
            <a:r>
              <a:rPr lang="en-US" dirty="0" smtClean="0"/>
              <a:t>Can see that some assemblers (e.g., </a:t>
            </a:r>
            <a:r>
              <a:rPr lang="en-US" dirty="0" err="1" smtClean="0"/>
              <a:t>SOAPdenovo</a:t>
            </a:r>
            <a:r>
              <a:rPr lang="en-US" dirty="0" smtClean="0"/>
              <a:t>) build contigs more aggressively; they give longer contigs, at the expense of a larger number of </a:t>
            </a:r>
            <a:r>
              <a:rPr lang="en-US" dirty="0" err="1" smtClean="0"/>
              <a:t>indels</a:t>
            </a:r>
            <a:r>
              <a:rPr lang="en-US" dirty="0" smtClean="0"/>
              <a:t>. More conservative assemblers minimize errors, at the expense of contig length.</a:t>
            </a:r>
          </a:p>
          <a:p>
            <a:r>
              <a:rPr lang="en-US" dirty="0" smtClean="0"/>
              <a:t>Each assembler has a unique profile of </a:t>
            </a:r>
            <a:r>
              <a:rPr lang="en-US" dirty="0" err="1" smtClean="0"/>
              <a:t>indel</a:t>
            </a:r>
            <a:r>
              <a:rPr lang="en-US" dirty="0" smtClean="0"/>
              <a:t> error types.</a:t>
            </a:r>
          </a:p>
          <a:p>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28</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pic>
        <p:nvPicPr>
          <p:cNvPr id="7" name="Picture 6" descr="gage figure 1.JPG"/>
          <p:cNvPicPr>
            <a:picLocks noChangeAspect="1"/>
          </p:cNvPicPr>
          <p:nvPr/>
        </p:nvPicPr>
        <p:blipFill>
          <a:blip r:embed="rId3" cstate="print"/>
          <a:stretch>
            <a:fillRect/>
          </a:stretch>
        </p:blipFill>
        <p:spPr>
          <a:xfrm>
            <a:off x="547687" y="2985095"/>
            <a:ext cx="8048625" cy="33242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assembly quality: Assemblathon</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29</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
        <p:nvSpPr>
          <p:cNvPr id="8" name="Content Placeholder 7"/>
          <p:cNvSpPr>
            <a:spLocks noGrp="1"/>
          </p:cNvSpPr>
          <p:nvPr>
            <p:ph idx="1"/>
          </p:nvPr>
        </p:nvSpPr>
        <p:spPr/>
        <p:txBody>
          <a:bodyPr>
            <a:normAutofit lnSpcReduction="10000"/>
          </a:bodyPr>
          <a:lstStyle/>
          <a:p>
            <a:r>
              <a:rPr lang="en-US" dirty="0" err="1" smtClean="0"/>
              <a:t>Contig</a:t>
            </a:r>
            <a:r>
              <a:rPr lang="en-US" dirty="0" smtClean="0"/>
              <a:t> and scaffold N50 and NG50</a:t>
            </a:r>
          </a:p>
          <a:p>
            <a:r>
              <a:rPr lang="en-US" dirty="0" err="1" smtClean="0"/>
              <a:t>Contig</a:t>
            </a:r>
            <a:r>
              <a:rPr lang="en-US" dirty="0" smtClean="0"/>
              <a:t> path NG50: A </a:t>
            </a:r>
            <a:r>
              <a:rPr lang="en-US" dirty="0" err="1" smtClean="0"/>
              <a:t>contig</a:t>
            </a:r>
            <a:r>
              <a:rPr lang="en-US" dirty="0" smtClean="0"/>
              <a:t> path is a maximal subsequence of </a:t>
            </a:r>
            <a:r>
              <a:rPr lang="en-US" dirty="0" err="1" smtClean="0"/>
              <a:t>contigs</a:t>
            </a:r>
            <a:r>
              <a:rPr lang="en-US" dirty="0" smtClean="0"/>
              <a:t> that are consistent with one or both haplotypes.</a:t>
            </a:r>
          </a:p>
          <a:p>
            <a:r>
              <a:rPr lang="en-US" dirty="0" smtClean="0"/>
              <a:t>Scaffold path NG50: A scaffold path is like a </a:t>
            </a:r>
            <a:r>
              <a:rPr lang="en-US" dirty="0" err="1" smtClean="0"/>
              <a:t>contig</a:t>
            </a:r>
            <a:r>
              <a:rPr lang="en-US" dirty="0" smtClean="0"/>
              <a:t> path, but is allowed to jump over scaffold gaps.</a:t>
            </a:r>
          </a:p>
          <a:p>
            <a:r>
              <a:rPr lang="en-US" dirty="0" smtClean="0"/>
              <a:t>Structural errors within </a:t>
            </a:r>
            <a:r>
              <a:rPr lang="en-US" dirty="0" err="1" smtClean="0"/>
              <a:t>contigs</a:t>
            </a:r>
            <a:r>
              <a:rPr lang="en-US" dirty="0" smtClean="0"/>
              <a:t> and scaffolds: chromosomal joins and </a:t>
            </a:r>
            <a:r>
              <a:rPr lang="en-US" dirty="0" err="1" smtClean="0"/>
              <a:t>indels</a:t>
            </a:r>
            <a:r>
              <a:rPr lang="en-US" dirty="0" smtClean="0"/>
              <a:t> of various kinds.</a:t>
            </a:r>
          </a:p>
          <a:p>
            <a:r>
              <a:rPr lang="en-US" dirty="0" smtClean="0"/>
              <a:t>Long-range contiguity (CC50): Sampled distance between two points in assembly, where points are 50% likely to be correctly aligned.</a:t>
            </a:r>
          </a:p>
          <a:p>
            <a:r>
              <a:rPr lang="en-US" dirty="0" smtClean="0"/>
              <a:t>Accuracy compared to reference genome: substitution errors, copy-number errors, gene annotation</a:t>
            </a:r>
          </a:p>
          <a:p>
            <a:r>
              <a:rPr lang="en-US" dirty="0" smtClean="0"/>
              <a:t>Coverage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revolution in sequencing technologies</a:t>
            </a:r>
            <a:endParaRPr lang="en-US" dirty="0"/>
          </a:p>
        </p:txBody>
      </p:sp>
      <p:sp>
        <p:nvSpPr>
          <p:cNvPr id="3" name="Content Placeholder 2"/>
          <p:cNvSpPr>
            <a:spLocks noGrp="1"/>
          </p:cNvSpPr>
          <p:nvPr>
            <p:ph idx="1"/>
          </p:nvPr>
        </p:nvSpPr>
        <p:spPr/>
        <p:txBody>
          <a:bodyPr/>
          <a:lstStyle/>
          <a:p>
            <a:r>
              <a:rPr lang="en-US" dirty="0" smtClean="0"/>
              <a:t>The sequencing world is undergoing a revolution: cost is decreasing and throughput is increasing at exponential rates.</a:t>
            </a:r>
          </a:p>
          <a:p>
            <a:pPr lvl="1"/>
            <a:r>
              <a:rPr lang="en-US" dirty="0" smtClean="0"/>
              <a:t>Can generate deep coverage of most species in a few days.</a:t>
            </a:r>
          </a:p>
          <a:p>
            <a:pPr lvl="1"/>
            <a:r>
              <a:rPr lang="en-US" dirty="0" smtClean="0"/>
              <a:t>Cost / </a:t>
            </a:r>
            <a:r>
              <a:rPr lang="en-US" dirty="0" err="1" smtClean="0"/>
              <a:t>megabase</a:t>
            </a:r>
            <a:r>
              <a:rPr lang="en-US" dirty="0" smtClean="0"/>
              <a:t> ~ $0.10.</a:t>
            </a:r>
          </a:p>
          <a:p>
            <a:pPr lvl="1"/>
            <a:r>
              <a:rPr lang="en-US" dirty="0" smtClean="0"/>
              <a:t>Cost of sequencing a human-sized genome ~ $10,000.</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pic>
        <p:nvPicPr>
          <p:cNvPr id="7" name="Picture 6" descr="cost_per_megabase.jpg"/>
          <p:cNvPicPr>
            <a:picLocks noChangeAspect="1"/>
          </p:cNvPicPr>
          <p:nvPr/>
        </p:nvPicPr>
        <p:blipFill>
          <a:blip r:embed="rId3" cstate="print"/>
          <a:stretch>
            <a:fillRect/>
          </a:stretch>
        </p:blipFill>
        <p:spPr>
          <a:xfrm>
            <a:off x="467544" y="3284984"/>
            <a:ext cx="4023360" cy="3017520"/>
          </a:xfrm>
          <a:prstGeom prst="rect">
            <a:avLst/>
          </a:prstGeom>
        </p:spPr>
      </p:pic>
      <p:pic>
        <p:nvPicPr>
          <p:cNvPr id="8" name="Picture 7" descr="cost_per_genome.jpg"/>
          <p:cNvPicPr>
            <a:picLocks noChangeAspect="1"/>
          </p:cNvPicPr>
          <p:nvPr/>
        </p:nvPicPr>
        <p:blipFill>
          <a:blip r:embed="rId4" cstate="print"/>
          <a:stretch>
            <a:fillRect/>
          </a:stretch>
        </p:blipFill>
        <p:spPr>
          <a:xfrm>
            <a:off x="4644008" y="3284984"/>
            <a:ext cx="4023360" cy="30175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Assemblathon</a:t>
            </a:r>
            <a:r>
              <a:rPr lang="en-US" dirty="0" smtClean="0"/>
              <a:t> N50 statistics</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30</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pic>
        <p:nvPicPr>
          <p:cNvPr id="7" name="Content Placeholder 6" descr="earl fig 2.jpg"/>
          <p:cNvPicPr>
            <a:picLocks noGrp="1" noChangeAspect="1"/>
          </p:cNvPicPr>
          <p:nvPr>
            <p:ph idx="1"/>
          </p:nvPr>
        </p:nvPicPr>
        <p:blipFill>
          <a:blip r:embed="rId3" cstate="print"/>
          <a:srcRect l="-11284" r="-11284"/>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Assemblathon</a:t>
            </a:r>
            <a:r>
              <a:rPr lang="en-US" dirty="0" smtClean="0"/>
              <a:t> scaffold coverage</a:t>
            </a:r>
            <a:endParaRPr lang="en-US" dirty="0"/>
          </a:p>
        </p:txBody>
      </p:sp>
      <p:pic>
        <p:nvPicPr>
          <p:cNvPr id="7" name="Content Placeholder 6" descr="earl fig 4.jpg"/>
          <p:cNvPicPr>
            <a:picLocks noGrp="1" noChangeAspect="1"/>
          </p:cNvPicPr>
          <p:nvPr>
            <p:ph idx="1"/>
          </p:nvPr>
        </p:nvPicPr>
        <p:blipFill>
          <a:blip r:embed="rId3" cstate="print"/>
          <a:srcRect l="-12819" r="-12819"/>
          <a:stretch>
            <a:fillRect/>
          </a:stretch>
        </p:blipFill>
        <p:spPr/>
      </p:pic>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31</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Assemblathon</a:t>
            </a:r>
            <a:r>
              <a:rPr lang="en-US" dirty="0" smtClean="0"/>
              <a:t> long-range contiguity</a:t>
            </a:r>
            <a:endParaRPr lang="en-US" dirty="0"/>
          </a:p>
        </p:txBody>
      </p:sp>
      <p:sp>
        <p:nvSpPr>
          <p:cNvPr id="3" name="Content Placeholder 2"/>
          <p:cNvSpPr>
            <a:spLocks noGrp="1"/>
          </p:cNvSpPr>
          <p:nvPr>
            <p:ph idx="1"/>
          </p:nvPr>
        </p:nvSpPr>
        <p:spPr/>
        <p:txBody>
          <a:bodyPr/>
          <a:lstStyle/>
          <a:p>
            <a:r>
              <a:rPr lang="en-US" dirty="0" smtClean="0"/>
              <a:t>Look at fraction of pairs of positions in a haplotype that are in the correct order in an assembly (=correctly contiguous or CC).</a:t>
            </a:r>
          </a:p>
          <a:p>
            <a:r>
              <a:rPr lang="en-US" dirty="0" smtClean="0"/>
              <a:t>Consider the proportion of CC pairs as a function of the distance between the pair in the genome. CC50 is the separation distance for the 50</a:t>
            </a:r>
            <a:r>
              <a:rPr lang="en-US" baseline="30000" dirty="0" smtClean="0"/>
              <a:t>th</a:t>
            </a:r>
            <a:r>
              <a:rPr lang="en-US" dirty="0" smtClean="0"/>
              <a:t> percentile of CC.</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32</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pic>
        <p:nvPicPr>
          <p:cNvPr id="7" name="Picture 6" descr="earl fig 5.jpg"/>
          <p:cNvPicPr>
            <a:picLocks noChangeAspect="1"/>
          </p:cNvPicPr>
          <p:nvPr/>
        </p:nvPicPr>
        <p:blipFill>
          <a:blip r:embed="rId3" cstate="print"/>
          <a:stretch>
            <a:fillRect/>
          </a:stretch>
        </p:blipFill>
        <p:spPr>
          <a:xfrm>
            <a:off x="4248150" y="2895600"/>
            <a:ext cx="4438650" cy="3352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Background</a:t>
            </a:r>
          </a:p>
          <a:p>
            <a:r>
              <a:rPr lang="en-US" dirty="0" smtClean="0">
                <a:solidFill>
                  <a:schemeClr val="bg1">
                    <a:lumMod val="50000"/>
                  </a:schemeClr>
                </a:solidFill>
              </a:rPr>
              <a:t>The structure of the comparisons</a:t>
            </a:r>
          </a:p>
          <a:p>
            <a:r>
              <a:rPr lang="en-US" dirty="0" smtClean="0">
                <a:solidFill>
                  <a:schemeClr val="bg1">
                    <a:lumMod val="50000"/>
                  </a:schemeClr>
                </a:solidFill>
              </a:rPr>
              <a:t>The data</a:t>
            </a:r>
          </a:p>
          <a:p>
            <a:r>
              <a:rPr lang="en-US" dirty="0" smtClean="0">
                <a:solidFill>
                  <a:schemeClr val="bg1">
                    <a:lumMod val="50000"/>
                  </a:schemeClr>
                </a:solidFill>
              </a:rPr>
              <a:t>Assessing the results</a:t>
            </a:r>
          </a:p>
          <a:p>
            <a:r>
              <a:rPr lang="en-US" dirty="0" smtClean="0"/>
              <a:t>Conclusions</a:t>
            </a:r>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33</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GAGE</a:t>
            </a:r>
            <a:endParaRPr lang="en-US" dirty="0"/>
          </a:p>
        </p:txBody>
      </p:sp>
      <p:sp>
        <p:nvSpPr>
          <p:cNvPr id="3" name="Content Placeholder 2"/>
          <p:cNvSpPr>
            <a:spLocks noGrp="1"/>
          </p:cNvSpPr>
          <p:nvPr>
            <p:ph idx="1"/>
          </p:nvPr>
        </p:nvSpPr>
        <p:spPr/>
        <p:txBody>
          <a:bodyPr/>
          <a:lstStyle/>
          <a:p>
            <a:r>
              <a:rPr lang="en-US" dirty="0" smtClean="0"/>
              <a:t>Data quality is more important than the choice of assembler.</a:t>
            </a:r>
          </a:p>
          <a:p>
            <a:r>
              <a:rPr lang="en-US" dirty="0" smtClean="0"/>
              <a:t>The degree of contiguity of an assembly is extremely variable between assemblers.</a:t>
            </a:r>
          </a:p>
          <a:p>
            <a:r>
              <a:rPr lang="en-US" dirty="0" smtClean="0"/>
              <a:t>The correctness of an assembly is also extremely variable, and is not particularly correlated with contiguity.</a:t>
            </a:r>
          </a:p>
          <a:p>
            <a:r>
              <a:rPr lang="en-US" dirty="0" smtClean="0"/>
              <a:t>All assemblers exhibit errors, but some are consistently better than others.</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34</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Assembler ranking: GAGE</a:t>
            </a:r>
            <a:endParaRPr lang="en-US" dirty="0"/>
          </a:p>
        </p:txBody>
      </p:sp>
      <p:pic>
        <p:nvPicPr>
          <p:cNvPr id="7" name="Content Placeholder 6" descr="gage figure 6.JPG"/>
          <p:cNvPicPr>
            <a:picLocks noGrp="1" noChangeAspect="1"/>
          </p:cNvPicPr>
          <p:nvPr>
            <p:ph idx="1"/>
          </p:nvPr>
        </p:nvPicPr>
        <p:blipFill>
          <a:blip r:embed="rId3" cstate="print"/>
          <a:stretch>
            <a:fillRect/>
          </a:stretch>
        </p:blipFill>
        <p:spPr>
          <a:xfrm>
            <a:off x="457200" y="1340768"/>
            <a:ext cx="8229600" cy="4068392"/>
          </a:xfrm>
        </p:spPr>
      </p:pic>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35</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Assemblathon</a:t>
            </a:r>
            <a:endParaRPr lang="en-US" dirty="0"/>
          </a:p>
        </p:txBody>
      </p:sp>
      <p:sp>
        <p:nvSpPr>
          <p:cNvPr id="3" name="Content Placeholder 2"/>
          <p:cNvSpPr>
            <a:spLocks noGrp="1"/>
          </p:cNvSpPr>
          <p:nvPr>
            <p:ph idx="1"/>
          </p:nvPr>
        </p:nvSpPr>
        <p:spPr/>
        <p:txBody>
          <a:bodyPr/>
          <a:lstStyle/>
          <a:p>
            <a:r>
              <a:rPr lang="en-US" dirty="0" smtClean="0"/>
              <a:t>Genomes can be assembled to a high level of coverage and accuracy.</a:t>
            </a:r>
          </a:p>
          <a:p>
            <a:r>
              <a:rPr lang="en-US" dirty="0" smtClean="0"/>
              <a:t>Assemblies differ quite widely between assemblers.</a:t>
            </a:r>
          </a:p>
          <a:p>
            <a:r>
              <a:rPr lang="en-US" dirty="0" smtClean="0"/>
              <a:t>Assemblers exhibit tradeoffs between </a:t>
            </a:r>
            <a:r>
              <a:rPr lang="en-US" smtClean="0"/>
              <a:t>assessment categories.</a:t>
            </a:r>
          </a:p>
          <a:p>
            <a:r>
              <a:rPr lang="en-US" dirty="0" smtClean="0"/>
              <a:t>Haplotype-aware evaluations were an important element of the comparison.</a:t>
            </a:r>
          </a:p>
          <a:p>
            <a:r>
              <a:rPr lang="en-US" dirty="0" smtClean="0"/>
              <a:t>N50 statistics correlate well with path and contiguity metrics.</a:t>
            </a:r>
          </a:p>
          <a:p>
            <a:r>
              <a:rPr lang="en-US" dirty="0" smtClean="0"/>
              <a:t>Various kinds of errors are not correlated.</a:t>
            </a:r>
          </a:p>
          <a:p>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36</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Assembler ranking: Assemblathon</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37</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
        <p:nvSpPr>
          <p:cNvPr id="8" name="Content Placeholder 7"/>
          <p:cNvSpPr>
            <a:spLocks noGrp="1"/>
          </p:cNvSpPr>
          <p:nvPr>
            <p:ph idx="1"/>
          </p:nvPr>
        </p:nvSpPr>
        <p:spPr/>
        <p:txBody>
          <a:bodyPr>
            <a:normAutofit fontScale="925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Scores and ranks (using only top entry from each team) in each category. </a:t>
            </a:r>
            <a:r>
              <a:rPr lang="en-US" dirty="0" smtClean="0"/>
              <a:t>“Overall” </a:t>
            </a:r>
            <a:r>
              <a:rPr lang="en-US" dirty="0" smtClean="0"/>
              <a:t>is </a:t>
            </a:r>
            <a:r>
              <a:rPr lang="en-US" dirty="0" smtClean="0"/>
              <a:t>sum </a:t>
            </a:r>
            <a:r>
              <a:rPr lang="en-US" dirty="0" smtClean="0"/>
              <a:t>of </a:t>
            </a:r>
            <a:r>
              <a:rPr lang="en-US" dirty="0" smtClean="0"/>
              <a:t>rankings for row </a:t>
            </a:r>
            <a:r>
              <a:rPr lang="en-US" dirty="0" smtClean="0"/>
              <a:t>(possible range 8–160).</a:t>
            </a:r>
          </a:p>
          <a:p>
            <a:r>
              <a:rPr lang="en-US" dirty="0" err="1" smtClean="0"/>
              <a:t>Allpaths</a:t>
            </a:r>
            <a:r>
              <a:rPr lang="en-US" dirty="0" smtClean="0"/>
              <a:t>-LG from Broad is the top performer, as in GAGE.</a:t>
            </a:r>
          </a:p>
        </p:txBody>
      </p:sp>
      <p:pic>
        <p:nvPicPr>
          <p:cNvPr id="12" name="Picture 11" descr="earl table 3.jpg"/>
          <p:cNvPicPr>
            <a:picLocks noChangeAspect="1"/>
          </p:cNvPicPr>
          <p:nvPr/>
        </p:nvPicPr>
        <p:blipFill>
          <a:blip r:embed="rId3" cstate="print"/>
          <a:stretch>
            <a:fillRect/>
          </a:stretch>
        </p:blipFill>
        <p:spPr>
          <a:xfrm>
            <a:off x="0" y="908720"/>
            <a:ext cx="9144000" cy="392491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Keith </a:t>
            </a:r>
            <a:r>
              <a:rPr lang="en-US" dirty="0" err="1" smtClean="0"/>
              <a:t>Bradnam</a:t>
            </a:r>
            <a:r>
              <a:rPr lang="en-US" dirty="0" smtClean="0"/>
              <a:t>, “Assemblathon” presentation, </a:t>
            </a:r>
            <a:r>
              <a:rPr lang="en-US" dirty="0" smtClean="0">
                <a:hlinkClick r:id="rId3"/>
              </a:rPr>
              <a:t>http://korflab.ucdavis.edu/Datasets/Assemblathon/Assemblathon1/biology_of_genomes_assemblathon_talk.pdf</a:t>
            </a:r>
            <a:r>
              <a:rPr lang="en-US" dirty="0" smtClean="0"/>
              <a:t>. </a:t>
            </a:r>
          </a:p>
          <a:p>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38</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vs. short reads for assembly</a:t>
            </a:r>
            <a:endParaRPr lang="en-US" dirty="0"/>
          </a:p>
        </p:txBody>
      </p:sp>
      <p:graphicFrame>
        <p:nvGraphicFramePr>
          <p:cNvPr id="8" name="Content Placeholder 7"/>
          <p:cNvGraphicFramePr>
            <a:graphicFrameLocks noGrp="1"/>
          </p:cNvGraphicFramePr>
          <p:nvPr>
            <p:ph idx="1"/>
          </p:nvPr>
        </p:nvGraphicFramePr>
        <p:xfrm>
          <a:off x="457200" y="980728"/>
          <a:ext cx="8229600" cy="2225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b="0" dirty="0" smtClean="0">
                          <a:solidFill>
                            <a:schemeClr val="tx1"/>
                          </a:solidFill>
                        </a:rPr>
                        <a:t>Characteristic</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Capillary sequencing</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rPr>
                        <a:t>Next-gen sequencing</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t>Read length</a:t>
                      </a:r>
                      <a:endParaRPr lang="en-US" dirty="0"/>
                    </a:p>
                  </a:txBody>
                  <a:tcPr>
                    <a:lnT w="12700" cap="flat" cmpd="sng" algn="ctr">
                      <a:solidFill>
                        <a:schemeClr val="tx1"/>
                      </a:solidFill>
                      <a:prstDash val="solid"/>
                      <a:round/>
                      <a:headEnd type="none" w="med" len="med"/>
                      <a:tailEnd type="none" w="med" len="med"/>
                    </a:lnT>
                    <a:noFill/>
                  </a:tcPr>
                </a:tc>
                <a:tc>
                  <a:txBody>
                    <a:bodyPr/>
                    <a:lstStyle/>
                    <a:p>
                      <a:r>
                        <a:rPr lang="en-US" dirty="0" smtClean="0"/>
                        <a:t>300</a:t>
                      </a:r>
                      <a:r>
                        <a:rPr lang="en-US" baseline="0" dirty="0" smtClean="0"/>
                        <a:t> – 1,000 </a:t>
                      </a:r>
                      <a:r>
                        <a:rPr lang="en-US" baseline="0" dirty="0" err="1" smtClean="0"/>
                        <a:t>bp</a:t>
                      </a:r>
                      <a:endParaRPr lang="en-US" dirty="0"/>
                    </a:p>
                  </a:txBody>
                  <a:tcPr>
                    <a:lnT w="12700" cap="flat" cmpd="sng" algn="ctr">
                      <a:solidFill>
                        <a:schemeClr val="tx1"/>
                      </a:solidFill>
                      <a:prstDash val="solid"/>
                      <a:round/>
                      <a:headEnd type="none" w="med" len="med"/>
                      <a:tailEnd type="none" w="med" len="med"/>
                    </a:lnT>
                    <a:noFill/>
                  </a:tcPr>
                </a:tc>
                <a:tc>
                  <a:txBody>
                    <a:bodyPr/>
                    <a:lstStyle/>
                    <a:p>
                      <a:r>
                        <a:rPr lang="en-US" dirty="0" smtClean="0"/>
                        <a:t>&lt; 150 </a:t>
                      </a:r>
                      <a:r>
                        <a:rPr lang="en-US" dirty="0" err="1" smtClean="0"/>
                        <a:t>bp</a:t>
                      </a:r>
                      <a:endParaRPr lang="en-US" dirty="0"/>
                    </a:p>
                  </a:txBody>
                  <a:tcPr>
                    <a:lnT w="12700" cap="flat" cmpd="sng" algn="ctr">
                      <a:solidFill>
                        <a:schemeClr val="tx1"/>
                      </a:solidFill>
                      <a:prstDash val="solid"/>
                      <a:round/>
                      <a:headEnd type="none" w="med" len="med"/>
                      <a:tailEnd type="none" w="med" len="med"/>
                    </a:lnT>
                    <a:noFill/>
                  </a:tcPr>
                </a:tc>
              </a:tr>
              <a:tr h="370840">
                <a:tc>
                  <a:txBody>
                    <a:bodyPr/>
                    <a:lstStyle/>
                    <a:p>
                      <a:r>
                        <a:rPr lang="en-US" dirty="0" smtClean="0"/>
                        <a:t>Error rate</a:t>
                      </a:r>
                      <a:endParaRPr lang="en-US" dirty="0"/>
                    </a:p>
                  </a:txBody>
                  <a:tcPr>
                    <a:noFill/>
                  </a:tcPr>
                </a:tc>
                <a:tc>
                  <a:txBody>
                    <a:bodyPr/>
                    <a:lstStyle/>
                    <a:p>
                      <a:r>
                        <a:rPr lang="en-US" dirty="0" smtClean="0"/>
                        <a:t>Lower</a:t>
                      </a:r>
                      <a:endParaRPr lang="en-US" dirty="0"/>
                    </a:p>
                  </a:txBody>
                  <a:tcPr>
                    <a:noFill/>
                  </a:tcPr>
                </a:tc>
                <a:tc>
                  <a:txBody>
                    <a:bodyPr/>
                    <a:lstStyle/>
                    <a:p>
                      <a:r>
                        <a:rPr lang="en-US" dirty="0" smtClean="0"/>
                        <a:t>Higher</a:t>
                      </a:r>
                      <a:endParaRPr lang="en-US" dirty="0"/>
                    </a:p>
                  </a:txBody>
                  <a:tcPr>
                    <a:noFill/>
                  </a:tcPr>
                </a:tc>
              </a:tr>
              <a:tr h="370840">
                <a:tc>
                  <a:txBody>
                    <a:bodyPr/>
                    <a:lstStyle/>
                    <a:p>
                      <a:r>
                        <a:rPr lang="en-US" dirty="0" smtClean="0"/>
                        <a:t>Cost</a:t>
                      </a:r>
                      <a:endParaRPr lang="en-US" dirty="0"/>
                    </a:p>
                  </a:txBody>
                  <a:tcPr>
                    <a:noFill/>
                  </a:tcPr>
                </a:tc>
                <a:tc>
                  <a:txBody>
                    <a:bodyPr/>
                    <a:lstStyle/>
                    <a:p>
                      <a:r>
                        <a:rPr lang="en-US" dirty="0" smtClean="0"/>
                        <a:t>Higher</a:t>
                      </a:r>
                      <a:endParaRPr lang="en-US" dirty="0"/>
                    </a:p>
                  </a:txBody>
                  <a:tcPr>
                    <a:noFill/>
                  </a:tcPr>
                </a:tc>
                <a:tc>
                  <a:txBody>
                    <a:bodyPr/>
                    <a:lstStyle/>
                    <a:p>
                      <a:r>
                        <a:rPr lang="en-US" dirty="0" smtClean="0"/>
                        <a:t>Much lower</a:t>
                      </a:r>
                      <a:endParaRPr lang="en-US" dirty="0"/>
                    </a:p>
                  </a:txBody>
                  <a:tcPr>
                    <a:noFill/>
                  </a:tcPr>
                </a:tc>
              </a:tr>
              <a:tr h="370840">
                <a:tc>
                  <a:txBody>
                    <a:bodyPr/>
                    <a:lstStyle/>
                    <a:p>
                      <a:r>
                        <a:rPr lang="en-US" dirty="0" smtClean="0"/>
                        <a:t>Contiguity</a:t>
                      </a:r>
                      <a:r>
                        <a:rPr lang="en-US" baseline="0" dirty="0" smtClean="0"/>
                        <a:t> of assembly</a:t>
                      </a:r>
                      <a:endParaRPr lang="en-US" dirty="0"/>
                    </a:p>
                  </a:txBody>
                  <a:tcPr>
                    <a:noFill/>
                  </a:tcPr>
                </a:tc>
                <a:tc>
                  <a:txBody>
                    <a:bodyPr/>
                    <a:lstStyle/>
                    <a:p>
                      <a:r>
                        <a:rPr lang="en-US" dirty="0" smtClean="0"/>
                        <a:t>Long</a:t>
                      </a:r>
                      <a:endParaRPr lang="en-US" dirty="0"/>
                    </a:p>
                  </a:txBody>
                  <a:tcPr>
                    <a:noFill/>
                  </a:tcPr>
                </a:tc>
                <a:tc>
                  <a:txBody>
                    <a:bodyPr/>
                    <a:lstStyle/>
                    <a:p>
                      <a:r>
                        <a:rPr lang="en-US" dirty="0" smtClean="0"/>
                        <a:t>Not as long</a:t>
                      </a:r>
                      <a:endParaRPr lang="en-US" dirty="0"/>
                    </a:p>
                  </a:txBody>
                  <a:tcPr>
                    <a:noFill/>
                  </a:tcPr>
                </a:tc>
              </a:tr>
              <a:tr h="370840">
                <a:tc>
                  <a:txBody>
                    <a:bodyPr/>
                    <a:lstStyle/>
                    <a:p>
                      <a:r>
                        <a:rPr lang="en-US" dirty="0" smtClean="0"/>
                        <a:t>Linking information</a:t>
                      </a:r>
                      <a:endParaRPr lang="en-US" dirty="0"/>
                    </a:p>
                  </a:txBody>
                  <a:tcPr>
                    <a:lnB w="12700" cap="flat" cmpd="sng" algn="ctr">
                      <a:solidFill>
                        <a:schemeClr val="tx1"/>
                      </a:solidFill>
                      <a:prstDash val="solid"/>
                      <a:round/>
                      <a:headEnd type="none" w="med" len="med"/>
                      <a:tailEnd type="none" w="med" len="med"/>
                    </a:lnB>
                    <a:noFill/>
                  </a:tcPr>
                </a:tc>
                <a:tc>
                  <a:txBody>
                    <a:bodyPr/>
                    <a:lstStyle/>
                    <a:p>
                      <a:r>
                        <a:rPr lang="en-US" dirty="0" smtClean="0"/>
                        <a:t>Often available</a:t>
                      </a:r>
                      <a:endParaRPr lang="en-US" dirty="0"/>
                    </a:p>
                  </a:txBody>
                  <a:tcPr>
                    <a:lnB w="12700" cap="flat" cmpd="sng" algn="ctr">
                      <a:solidFill>
                        <a:schemeClr val="tx1"/>
                      </a:solidFill>
                      <a:prstDash val="solid"/>
                      <a:round/>
                      <a:headEnd type="none" w="med" len="med"/>
                      <a:tailEnd type="none" w="med" len="med"/>
                    </a:lnB>
                    <a:noFill/>
                  </a:tcPr>
                </a:tc>
                <a:tc>
                  <a:txBody>
                    <a:bodyPr/>
                    <a:lstStyle/>
                    <a:p>
                      <a:r>
                        <a:rPr lang="en-US" dirty="0" smtClean="0"/>
                        <a:t>Less reliable</a:t>
                      </a:r>
                      <a:endParaRPr lang="en-US" dirty="0"/>
                    </a:p>
                  </a:txBody>
                  <a:tcPr>
                    <a:lnB w="12700" cap="flat" cmpd="sng" algn="ctr">
                      <a:solidFill>
                        <a:schemeClr val="tx1"/>
                      </a:solidFill>
                      <a:prstDash val="solid"/>
                      <a:round/>
                      <a:headEnd type="none" w="med" len="med"/>
                      <a:tailEnd type="none" w="med" len="med"/>
                    </a:lnB>
                    <a:noFill/>
                  </a:tcPr>
                </a:tc>
              </a:tr>
            </a:tbl>
          </a:graphicData>
        </a:graphic>
      </p:graphicFrame>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4</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
        <p:nvSpPr>
          <p:cNvPr id="9" name="Content Placeholder 2"/>
          <p:cNvSpPr txBox="1">
            <a:spLocks/>
          </p:cNvSpPr>
          <p:nvPr/>
        </p:nvSpPr>
        <p:spPr>
          <a:xfrm>
            <a:off x="457200" y="3429000"/>
            <a:ext cx="8219256" cy="280831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Assembling NGS data is still hard:</a:t>
            </a:r>
          </a:p>
          <a:p>
            <a:pPr marL="504000" marR="0" lvl="1" indent="-252000" algn="just"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Deeper coverage of short-read datasets does not make up for shorter read length in terms of assembly quality.</a:t>
            </a:r>
          </a:p>
          <a:p>
            <a:pPr marL="504000" marR="0" lvl="1" indent="-252000" algn="just"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Few people know how to design optimal NGS sequencing strategy and properly assemble the data.</a:t>
            </a:r>
          </a:p>
          <a:p>
            <a:pPr marL="504000" marR="0" lvl="1" indent="-252000" algn="just" defTabSz="914400" rtl="0" eaLnBrk="1" fontAlgn="auto" latinLnBrk="0" hangingPunct="1">
              <a:lnSpc>
                <a:spcPct val="100000"/>
              </a:lnSpc>
              <a:spcBef>
                <a:spcPts val="0"/>
              </a:spcBef>
              <a:spcAft>
                <a:spcPts val="1200"/>
              </a:spcAft>
              <a:buClrTx/>
              <a:buSzTx/>
              <a:buFont typeface="Arial" pitchFamily="34" charset="0"/>
              <a:buChar char="•"/>
              <a:tabLst/>
              <a:defRPr/>
            </a:pPr>
            <a:r>
              <a:rPr lang="en-US" sz="2400" dirty="0" smtClean="0"/>
              <a:t>Mature programs don’t work with NGS data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in comparing NGS assemblers</a:t>
            </a:r>
            <a:endParaRPr lang="en-US" dirty="0"/>
          </a:p>
        </p:txBody>
      </p:sp>
      <p:sp>
        <p:nvSpPr>
          <p:cNvPr id="3" name="Content Placeholder 2"/>
          <p:cNvSpPr>
            <a:spLocks noGrp="1"/>
          </p:cNvSpPr>
          <p:nvPr>
            <p:ph idx="1"/>
          </p:nvPr>
        </p:nvSpPr>
        <p:spPr/>
        <p:txBody>
          <a:bodyPr>
            <a:normAutofit/>
          </a:bodyPr>
          <a:lstStyle/>
          <a:p>
            <a:r>
              <a:rPr lang="en-US" dirty="0" smtClean="0"/>
              <a:t>What is the current state of the art of tools for assembling </a:t>
            </a:r>
            <a:r>
              <a:rPr lang="en-US" i="1" dirty="0" smtClean="0"/>
              <a:t>de novo</a:t>
            </a:r>
            <a:r>
              <a:rPr lang="en-US" dirty="0" smtClean="0"/>
              <a:t> genomic data from current sequencing technologies?</a:t>
            </a:r>
          </a:p>
          <a:p>
            <a:r>
              <a:rPr lang="en-US" dirty="0" smtClean="0"/>
              <a:t>What do assemblies based on short reads look like?</a:t>
            </a:r>
          </a:p>
          <a:p>
            <a:r>
              <a:rPr lang="en-US" dirty="0" smtClean="0"/>
              <a:t>Which assemblers give the best results? </a:t>
            </a:r>
          </a:p>
          <a:p>
            <a:r>
              <a:rPr lang="en-US" dirty="0" smtClean="0"/>
              <a:t>What are the characteristics of assemblies from different assemblers?</a:t>
            </a:r>
          </a:p>
          <a:p>
            <a:r>
              <a:rPr lang="en-US" dirty="0" smtClean="0"/>
              <a:t>What parameters should be used to run assemblers?</a:t>
            </a:r>
          </a:p>
          <a:p>
            <a:r>
              <a:rPr lang="en-US" dirty="0" smtClean="0"/>
              <a:t>How can NGS assemblers be improved?</a:t>
            </a:r>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5</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this talk</a:t>
            </a:r>
            <a:endParaRPr lang="en-US" dirty="0"/>
          </a:p>
        </p:txBody>
      </p:sp>
      <p:sp>
        <p:nvSpPr>
          <p:cNvPr id="3" name="Content Placeholder 2"/>
          <p:cNvSpPr>
            <a:spLocks noGrp="1"/>
          </p:cNvSpPr>
          <p:nvPr>
            <p:ph idx="1"/>
          </p:nvPr>
        </p:nvSpPr>
        <p:spPr/>
        <p:txBody>
          <a:bodyPr/>
          <a:lstStyle/>
          <a:p>
            <a:r>
              <a:rPr lang="en-US" dirty="0" smtClean="0"/>
              <a:t>Discuss these papers.</a:t>
            </a:r>
          </a:p>
          <a:p>
            <a:r>
              <a:rPr lang="en-US" dirty="0" smtClean="0"/>
              <a:t>Describe different approaches to comparing computational tools. The general ideas can be applied to other problems.</a:t>
            </a:r>
          </a:p>
          <a:p>
            <a:r>
              <a:rPr lang="en-US" dirty="0" smtClean="0"/>
              <a:t>Emphasize the importance of defining benchmarks for comparison.</a:t>
            </a:r>
          </a:p>
          <a:p>
            <a:r>
              <a:rPr lang="en-US" dirty="0" smtClean="0"/>
              <a:t>Highlight ways for others to replicate results and extend them to incorporate new computational methods.</a:t>
            </a:r>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6</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Background</a:t>
            </a:r>
          </a:p>
          <a:p>
            <a:r>
              <a:rPr lang="en-US" dirty="0" smtClean="0"/>
              <a:t>The structure of the comparisons</a:t>
            </a:r>
          </a:p>
          <a:p>
            <a:r>
              <a:rPr lang="en-US" dirty="0" smtClean="0">
                <a:solidFill>
                  <a:schemeClr val="bg1">
                    <a:lumMod val="50000"/>
                  </a:schemeClr>
                </a:solidFill>
              </a:rPr>
              <a:t>The data</a:t>
            </a:r>
          </a:p>
          <a:p>
            <a:r>
              <a:rPr lang="en-US" dirty="0" smtClean="0">
                <a:solidFill>
                  <a:schemeClr val="bg1">
                    <a:lumMod val="50000"/>
                  </a:schemeClr>
                </a:solidFill>
              </a:rPr>
              <a:t>Assessing the results</a:t>
            </a:r>
          </a:p>
          <a:p>
            <a:r>
              <a:rPr lang="en-US" dirty="0" smtClean="0">
                <a:solidFill>
                  <a:schemeClr val="bg1">
                    <a:lumMod val="50000"/>
                  </a:schemeClr>
                </a:solidFill>
              </a:rPr>
              <a:t>Conclusions</a:t>
            </a:r>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7</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of the two comparisons</a:t>
            </a:r>
            <a:endParaRPr lang="en-US" dirty="0"/>
          </a:p>
        </p:txBody>
      </p:sp>
      <p:sp>
        <p:nvSpPr>
          <p:cNvPr id="3" name="Content Placeholder 2"/>
          <p:cNvSpPr>
            <a:spLocks noGrp="1"/>
          </p:cNvSpPr>
          <p:nvPr>
            <p:ph idx="1"/>
          </p:nvPr>
        </p:nvSpPr>
        <p:spPr/>
        <p:txBody>
          <a:bodyPr/>
          <a:lstStyle/>
          <a:p>
            <a:r>
              <a:rPr lang="en-US" dirty="0" smtClean="0"/>
              <a:t>Genome Assembly Gold-Standard Evaluations (GAGE): Real sequence data</a:t>
            </a:r>
          </a:p>
          <a:p>
            <a:pPr lvl="1"/>
            <a:r>
              <a:rPr lang="en-US" dirty="0" smtClean="0"/>
              <a:t>Captures real patterns of errors in data.</a:t>
            </a:r>
          </a:p>
          <a:p>
            <a:pPr lvl="1"/>
            <a:r>
              <a:rPr lang="en-US" dirty="0" smtClean="0"/>
              <a:t>Captures real patterns of variability in genomes</a:t>
            </a:r>
            <a:r>
              <a:rPr lang="en-US" dirty="0" smtClean="0"/>
              <a:t>.</a:t>
            </a:r>
          </a:p>
          <a:p>
            <a:pPr lvl="1"/>
            <a:r>
              <a:rPr lang="en-US" dirty="0" smtClean="0"/>
              <a:t>All assemblies done by authors</a:t>
            </a:r>
            <a:endParaRPr lang="en-US" dirty="0" smtClean="0"/>
          </a:p>
          <a:p>
            <a:r>
              <a:rPr lang="en-US" dirty="0" smtClean="0"/>
              <a:t>Assemblathon: Simulated genome &amp; sequences</a:t>
            </a:r>
          </a:p>
          <a:p>
            <a:pPr lvl="1"/>
            <a:r>
              <a:rPr lang="en-US" dirty="0" smtClean="0"/>
              <a:t>No homology to known genomes; allows fair test.</a:t>
            </a:r>
          </a:p>
          <a:p>
            <a:pPr lvl="1"/>
            <a:r>
              <a:rPr lang="en-US" dirty="0" smtClean="0"/>
              <a:t>Able to tailor genome to allow for wide participation.</a:t>
            </a:r>
          </a:p>
          <a:p>
            <a:pPr lvl="1"/>
            <a:r>
              <a:rPr lang="en-US" dirty="0" smtClean="0"/>
              <a:t>Knowledge of haplotypes is useful for assessing results</a:t>
            </a:r>
            <a:r>
              <a:rPr lang="en-US" dirty="0" smtClean="0"/>
              <a:t>.</a:t>
            </a:r>
          </a:p>
          <a:p>
            <a:pPr lvl="1"/>
            <a:r>
              <a:rPr lang="en-US" dirty="0" smtClean="0"/>
              <a:t>Assemblies done by multiple groups</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8</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Assemblathon groups</a:t>
            </a:r>
            <a:endParaRPr lang="en-US" dirty="0"/>
          </a:p>
        </p:txBody>
      </p:sp>
      <p:pic>
        <p:nvPicPr>
          <p:cNvPr id="7" name="Content Placeholder 6" descr="assemblathon_groups.JPG"/>
          <p:cNvPicPr>
            <a:picLocks noGrp="1" noChangeAspect="1"/>
          </p:cNvPicPr>
          <p:nvPr>
            <p:ph idx="1"/>
          </p:nvPr>
        </p:nvPicPr>
        <p:blipFill>
          <a:blip r:embed="rId3" cstate="print"/>
          <a:stretch>
            <a:fillRect/>
          </a:stretch>
        </p:blipFill>
        <p:spPr>
          <a:xfrm>
            <a:off x="457200" y="1052736"/>
            <a:ext cx="8229600" cy="3753727"/>
          </a:xfrm>
        </p:spPr>
      </p:pic>
      <p:sp>
        <p:nvSpPr>
          <p:cNvPr id="4" name="Date Placeholder 3"/>
          <p:cNvSpPr>
            <a:spLocks noGrp="1"/>
          </p:cNvSpPr>
          <p:nvPr>
            <p:ph type="dt" sz="half" idx="10"/>
          </p:nvPr>
        </p:nvSpPr>
        <p:spPr/>
        <p:txBody>
          <a:bodyPr/>
          <a:lstStyle/>
          <a:p>
            <a:r>
              <a:rPr lang="en-US" smtClean="0"/>
              <a:t>Comparing NGS Assemblers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9</a:t>
            </a:fld>
            <a:endParaRPr lang="en-US" dirty="0"/>
          </a:p>
        </p:txBody>
      </p:sp>
      <p:sp>
        <p:nvSpPr>
          <p:cNvPr id="6" name="Footer Placeholder 5"/>
          <p:cNvSpPr>
            <a:spLocks noGrp="1"/>
          </p:cNvSpPr>
          <p:nvPr>
            <p:ph type="ftr" sz="quarter" idx="12"/>
          </p:nvPr>
        </p:nvSpPr>
        <p:spPr/>
        <p:txBody>
          <a:bodyPr/>
          <a:lstStyle/>
          <a:p>
            <a:r>
              <a:rPr lang="en-US" smtClean="0"/>
              <a:t>18 January 2012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3338</TotalTime>
  <Words>3522</Words>
  <Application>Microsoft Office PowerPoint</Application>
  <PresentationFormat>On-screen Show (4:3)</PresentationFormat>
  <Paragraphs>566</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Comparing NGS Assemblers</vt:lpstr>
      <vt:lpstr>Outline</vt:lpstr>
      <vt:lpstr>The revolution in sequencing technologies</vt:lpstr>
      <vt:lpstr>Long vs. short reads for assembly</vt:lpstr>
      <vt:lpstr>Goals in comparing NGS assemblers</vt:lpstr>
      <vt:lpstr>Goals of this talk</vt:lpstr>
      <vt:lpstr>Outline</vt:lpstr>
      <vt:lpstr>Approaches of the two comparisons</vt:lpstr>
      <vt:lpstr>The Assemblathon groups</vt:lpstr>
      <vt:lpstr>The assemblers</vt:lpstr>
      <vt:lpstr>Notes about the assemblers</vt:lpstr>
      <vt:lpstr>Replicating and extending the comparisons</vt:lpstr>
      <vt:lpstr>Outline</vt:lpstr>
      <vt:lpstr>Definitions: Paired ends and mate pairs</vt:lpstr>
      <vt:lpstr>Characteristics of sequencing data</vt:lpstr>
      <vt:lpstr>The data: GAGE</vt:lpstr>
      <vt:lpstr>The data: The Assemblathon genome</vt:lpstr>
      <vt:lpstr>The data: The Assemblathon reads</vt:lpstr>
      <vt:lpstr>Cleaning the data (GAGE only)</vt:lpstr>
      <vt:lpstr>Outline</vt:lpstr>
      <vt:lpstr>Definitions: Contigs and scaffolds</vt:lpstr>
      <vt:lpstr>The N50 metric</vt:lpstr>
      <vt:lpstr>Assessing assembly quality: GAGE</vt:lpstr>
      <vt:lpstr>GAGE contig and scaffold lengths</vt:lpstr>
      <vt:lpstr>GAGE assembly accuracy: Statistics</vt:lpstr>
      <vt:lpstr>GAGE assembly accuracy: Discussion</vt:lpstr>
      <vt:lpstr>GAGE shared errors</vt:lpstr>
      <vt:lpstr>GAGE comments about assemblers</vt:lpstr>
      <vt:lpstr>Assessing assembly quality: Assemblathon</vt:lpstr>
      <vt:lpstr>Assemblathon N50 statistics</vt:lpstr>
      <vt:lpstr>Assemblathon scaffold coverage</vt:lpstr>
      <vt:lpstr>Assemblathon long-range contiguity</vt:lpstr>
      <vt:lpstr>Outline</vt:lpstr>
      <vt:lpstr>Conclusions: GAGE</vt:lpstr>
      <vt:lpstr>Assembler ranking: GAGE</vt:lpstr>
      <vt:lpstr>Conclusions: Assemblathon</vt:lpstr>
      <vt:lpstr>Assembler ranking: Assemblathon</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Hershel Safer</dc:creator>
  <cp:lastModifiedBy>Hershel Safer</cp:lastModifiedBy>
  <cp:revision>583</cp:revision>
  <dcterms:created xsi:type="dcterms:W3CDTF">2012-01-17T19:59:40Z</dcterms:created>
  <dcterms:modified xsi:type="dcterms:W3CDTF">2012-01-18T07:47:15Z</dcterms:modified>
</cp:coreProperties>
</file>